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media/image1.jpeg" ContentType="image/jpeg"/>
  <Override PartName="/ppt/notesSlides/notesSlide5.xml" ContentType="application/vnd.openxmlformats-officedocument.presentationml.notesSlide+xml"/>
  <Override PartName="/ppt/media/image2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media1.mp4" ContentType="video/unknown"/>
  <Override PartName="/ppt/notesSlides/notesSlide9.xml" ContentType="application/vnd.openxmlformats-officedocument.presentationml.notesSlide+xml"/>
  <Override PartName="/ppt/media/image3.jpeg" ContentType="image/jpeg"/>
  <Override PartName="/ppt/notesSlides/notesSlide10.xml" ContentType="application/vnd.openxmlformats-officedocument.presentationml.notesSlide+xml"/>
  <Override PartName="/ppt/media/image4.jpeg" ContentType="image/jpe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 b="def" i="def"/>
      <a:tcStyle>
        <a:tcBdr/>
        <a:fill>
          <a:solidFill>
            <a:srgbClr val="F3F9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 b="def" i="def"/>
      <a:tcStyle>
        <a:tcBdr/>
        <a:fill>
          <a:solidFill>
            <a:srgbClr val="EEEE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 b="def" i="def"/>
      <a:tcStyle>
        <a:tcBdr/>
        <a:fill>
          <a:solidFill>
            <a:srgbClr val="E7E7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45313"/>
          <c:y val="0.048944"/>
          <c:w val="0.849687"/>
          <c:h val="0.8706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Series2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>
              <a:solidFill>
                <a:srgbClr val="262673"/>
              </a:solidFill>
              <a:prstDash val="solid"/>
              <a:round/>
            </a:ln>
            <a:effectLst/>
          </c:spPr>
          <c:invertIfNegative val="0"/>
          <c:dLbls>
            <c:numFmt formatCode="0" sourceLinked="0"/>
            <c:txPr>
              <a:bodyPr/>
              <a:lstStyle/>
              <a:p>
                <a:pPr>
                  <a:defRPr b="0" i="0" strike="noStrike" sz="800" u="none">
                    <a:solidFill>
                      <a:srgbClr val="404040"/>
                    </a:solidFill>
                    <a:latin typeface="Times New Roman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Sheet1!$B$1:$J$1</c:f>
              <c:strCache>
                <c:ptCount val="9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</c:strCache>
            </c:strRef>
          </c:cat>
          <c:val>
            <c:numRef>
              <c:f>Sheet1!$B$2:$J$2</c:f>
              <c:numCache>
                <c:ptCount val="9"/>
                <c:pt idx="0">
                  <c:v>17669.000000</c:v>
                </c:pt>
                <c:pt idx="1">
                  <c:v>72100.000000</c:v>
                </c:pt>
                <c:pt idx="2">
                  <c:v>208884.000000</c:v>
                </c:pt>
                <c:pt idx="3">
                  <c:v>634763.000000</c:v>
                </c:pt>
                <c:pt idx="4">
                  <c:v>2467321.000000</c:v>
                </c:pt>
                <c:pt idx="5">
                  <c:v>7117570.000000</c:v>
                </c:pt>
                <c:pt idx="6">
                  <c:v>13170026.000000</c:v>
                </c:pt>
                <c:pt idx="7">
                  <c:v>25239707.000000</c:v>
                </c:pt>
                <c:pt idx="8">
                  <c:v>44849919.000000</c:v>
                </c:pt>
              </c:numCache>
            </c:numRef>
          </c:val>
        </c:ser>
        <c:gapWidth val="65"/>
        <c:overlap val="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9050" cap="flat">
            <a:solidFill>
              <a:srgbClr val="404040"/>
            </a:solidFill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404040"/>
                </a:solidFill>
                <a:latin typeface="Times New Roman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9050" cap="flat">
            <a:noFill/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404040"/>
                </a:solidFill>
                <a:latin typeface="Times New Roman"/>
              </a:defRPr>
            </a:pPr>
          </a:p>
        </c:txPr>
        <c:crossAx val="2094734552"/>
        <c:crosses val="autoZero"/>
        <c:crossBetween val="between"/>
        <c:majorUnit val="1.25e+07"/>
        <c:minorUnit val="6.25e+06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gradFill flip="none" rotWithShape="1">
      <a:gsLst>
        <a:gs pos="0">
          <a:srgbClr val="FFFFFF"/>
        </a:gs>
        <a:gs pos="39000">
          <a:srgbClr val="FFFFFF"/>
        </a:gs>
        <a:gs pos="100000">
          <a:srgbClr val="BFBFBF"/>
        </a:gs>
      </a:gsLst>
      <a:path path="circle">
        <a:fillToRect l="37721" t="-19636" r="62278" b="119636"/>
      </a:path>
    </a:gradFill>
    <a:ln w="12700" cap="flat">
      <a:solidFill>
        <a:srgbClr val="BFBFBF"/>
      </a:solidFill>
      <a:prstDash val="solid"/>
      <a:round/>
    </a:ln>
    <a:effectLst/>
  </c:spPr>
  <c:externalData r:id="rId1">
    <c:autoUpdate val="0"/>
  </c:externalData>
</c:chartSpace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3" name="Shape 8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8" name="Shape 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另一方面，如现在基于代码分析检测工具，平台提供的智能化问题推荐，</a:t>
            </a:r>
          </a:p>
          <a:p>
            <a:pPr/>
            <a:r>
              <a:t>用户阅读代码的同时可以回答我们提出的问题，检测自己的学习成果。</a:t>
            </a:r>
          </a:p>
          <a:p>
            <a:pPr/>
          </a:p>
          <a:p>
            <a:pPr/>
            <a:r>
              <a:t>我们平台采集数据-挖掘数据-智能服务-反馈优化的思路，希望积累标注大数据，在此基础上利用机器学习等技术，为软件开发创新等提供智能服务，形成“群体-行为-数据-智能”的反馈演化闭环。</a:t>
            </a:r>
          </a:p>
          <a:p>
            <a:p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4" name="Shape 2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1" name="Shape 2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Codepedia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平台已在国防科大计算机学院的软件工程小班教学中有效支持了</a:t>
            </a:r>
            <a:r>
              <a:t>2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届学生的群体化教学实践活动，受到了不错的返乡。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不久前基于codepedia平台，举办了CCF绿盟杯全国高校绿色计算大赛中的开源标注比赛。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这次来自国防科技大学，北京大学，上海交通大学，武汉大学等全国高校参与了本次绿色计算大赛。</a:t>
            </a:r>
            <a:r>
              <a:rPr>
                <a:latin typeface="+mn-lt"/>
                <a:ea typeface="+mn-ea"/>
                <a:cs typeface="+mn-cs"/>
                <a:sym typeface="Arial"/>
              </a:rPr>
              <a:t>为我们贡献了大量的优质注释。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当前</a:t>
            </a:r>
            <a:r>
              <a:rPr>
                <a:latin typeface="+mn-lt"/>
                <a:ea typeface="+mn-ea"/>
                <a:cs typeface="+mn-cs"/>
                <a:sym typeface="Arial"/>
              </a:rPr>
              <a:t>codepedia</a:t>
            </a:r>
            <a:r>
              <a:t>平台总注释量为xx，相当于两个redis的代码行数了，远远超过了之前说到的23.7%,除了注释多覆盖广以外，我们的标注质量也同样非常的优秀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2" name="Shape 30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这是从平台节选出的一段标注，该段标注是针对一个排序函数进行得标注，可以看出，我们的标注涵盖了各个方面，包括</a:t>
            </a:r>
          </a:p>
          <a:p>
            <a:pPr/>
            <a:r>
              <a:t>因为时间关系，这里只展示一条，大家感兴趣的可以访问codepedia查看具体的标注。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1" name="Shape 3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除了高质量，我们的注释也是多维度的。不同的用户可以对同一处进行标注。</a:t>
            </a:r>
          </a:p>
          <a:p>
            <a:pPr/>
            <a:r>
              <a:t>这样的多样化，多维度，全方位的表达更能帮助用户理解代码，也更好的帮助代码检索与复用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6" name="Shape 32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除了实践成果以外，我们平台还取得了一些理论的成果：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（</a:t>
            </a:r>
            <a:r>
              <a:rPr>
                <a:latin typeface="+mn-lt"/>
                <a:ea typeface="+mn-ea"/>
                <a:cs typeface="+mn-cs"/>
                <a:sym typeface="Arial"/>
              </a:rPr>
              <a:t>1</a:t>
            </a:r>
            <a:r>
              <a:t>）本系统的是中国工程院咨询研究项目《中国人工智能</a:t>
            </a:r>
            <a:r>
              <a:rPr>
                <a:latin typeface="+mn-lt"/>
                <a:ea typeface="+mn-ea"/>
                <a:cs typeface="+mn-cs"/>
                <a:sym typeface="Arial"/>
              </a:rPr>
              <a:t>2.0</a:t>
            </a:r>
            <a:r>
              <a:t>发展战略研究》中《群体智能发展战略研究报告》关于</a:t>
            </a:r>
            <a:r>
              <a:rPr>
                <a:latin typeface="+mn-lt"/>
                <a:ea typeface="+mn-ea"/>
                <a:cs typeface="+mn-cs"/>
                <a:sym typeface="Arial"/>
              </a:rPr>
              <a:t>“</a:t>
            </a:r>
            <a:r>
              <a:t>群智软件学习与创新系统</a:t>
            </a:r>
            <a:r>
              <a:rPr>
                <a:latin typeface="+mn-lt"/>
                <a:ea typeface="+mn-ea"/>
                <a:cs typeface="+mn-cs"/>
                <a:sym typeface="Arial"/>
              </a:rPr>
              <a:t>”</a:t>
            </a:r>
            <a:r>
              <a:t>的实验验证平台，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（</a:t>
            </a:r>
            <a:r>
              <a:rPr>
                <a:latin typeface="+mn-lt"/>
                <a:ea typeface="+mn-ea"/>
                <a:cs typeface="+mn-cs"/>
                <a:sym typeface="Arial"/>
              </a:rPr>
              <a:t>2</a:t>
            </a:r>
            <a:r>
              <a:t>）核心思路已申请专利《一种提高开源代码注释率及注释质量的方法》、《基于</a:t>
            </a:r>
            <a:r>
              <a:rPr>
                <a:latin typeface="+mn-lt"/>
                <a:ea typeface="+mn-ea"/>
                <a:cs typeface="+mn-cs"/>
                <a:sym typeface="Arial"/>
              </a:rPr>
              <a:t>Codepedia</a:t>
            </a:r>
            <a:r>
              <a:t>众包平台的第三方工具优化方法》并以受理。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9" name="Shape 3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4" name="Shape 3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主要是讲一下我们未来平台的展望。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首先，重中之重就是平台的推广，后面我们会将我们的平台进行完善，我们也希望借助于大赛的平台，把codepedia推广到各个高校，</a:t>
            </a:r>
            <a:r>
              <a:rPr>
                <a:latin typeface="+mn-lt"/>
                <a:ea typeface="+mn-ea"/>
                <a:cs typeface="+mn-cs"/>
                <a:sym typeface="Arial"/>
              </a:rPr>
              <a:t>各个软件工程的课程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第二是丰富我们平台的内容，后面将加入更多的优秀开源项目，完善激励机制，让我们的学生更加有兴趣去自发的参与到代码标注活动当中，包括个性化推荐服务、奖励措施等，让不同等级的用户可以进行不同难度的信息标注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第四点，我们也要完善智能化服务机制，包括对目前已经有的标注数据、用户行为数据进行分析，形成项目代码推荐服务，以及利用这些高质量的标注，建立代码摘要生成模型和代码检索模型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" name="Shape 1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据当前世界上最大的开源社区Github统计，开源社区中代码行数超过</a:t>
            </a:r>
            <a:r>
              <a:rPr>
                <a:latin typeface="+mn-lt"/>
                <a:ea typeface="+mn-ea"/>
                <a:cs typeface="+mn-cs"/>
                <a:sym typeface="Arial"/>
              </a:rPr>
              <a:t>5300</a:t>
            </a:r>
            <a:r>
              <a:t>亿，同时可以从左侧图中看出，开源社区的代码数呈现出爆炸式地增长。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海量的代码中存在着很多的研究点与问题，而我们平台主要聚焦于两个点：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检索检索与复用 以及 帮助开发人员对开源代码和核心技术的理解和掌握。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/>
            <a:endParaRPr>
              <a:latin typeface="+mj-lt"/>
              <a:ea typeface="+mj-ea"/>
              <a:cs typeface="+mj-cs"/>
              <a:sym typeface="Helvetica"/>
            </a:endParaRPr>
          </a:p>
          <a:p>
            <a:pPr/>
            <a:endParaRPr>
              <a:latin typeface="+mj-lt"/>
              <a:ea typeface="+mj-ea"/>
              <a:cs typeface="+mj-cs"/>
              <a:sym typeface="Helvetica"/>
            </a:endParaRPr>
          </a:p>
          <a:p>
            <a:pPr>
              <a:defRPr b="1"/>
            </a:pPr>
            <a:r>
              <a:t>5300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亿行代码的数据量</a:t>
            </a:r>
            <a:r>
              <a:t>(T)=5300*1000000*100*34/(1024*1024*1024*1024)=16.39T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其中是每行代码所占的平均字节数</a:t>
            </a:r>
          </a:p>
          <a:p>
            <a:pPr/>
            <a:r>
              <a:t>https://www.blackducksoftware.com/products/knowledgebase</a:t>
            </a:r>
          </a:p>
          <a:p>
            <a:pPr/>
            <a:r>
              <a:t>Broadest Coverage</a:t>
            </a:r>
          </a:p>
          <a:p>
            <a:pPr/>
            <a:r>
              <a:t>2+ million open source projects</a:t>
            </a:r>
          </a:p>
          <a:p>
            <a:pPr/>
            <a:r>
              <a:t>530+ billion lines of code</a:t>
            </a:r>
          </a:p>
          <a:p>
            <a:pPr/>
            <a:r>
              <a:t>9,000+ forges and repositories</a:t>
            </a:r>
          </a:p>
          <a:p>
            <a:pPr/>
            <a:r>
              <a:t>70+ programming languages</a:t>
            </a:r>
          </a:p>
          <a:p>
            <a:pPr/>
            <a:r>
              <a:t>79,000+ vulnerabilities</a:t>
            </a:r>
          </a:p>
          <a:p>
            <a:pPr/>
            <a:r>
              <a:t>2,500+ software licenses</a:t>
            </a:r>
          </a:p>
          <a:p>
            <a:pPr/>
          </a:p>
          <a:p>
            <a:pPr/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谷歌称全球藏书总量近</a:t>
            </a:r>
            <a:r>
              <a:rPr>
                <a:latin typeface="+mn-lt"/>
                <a:ea typeface="+mn-ea"/>
                <a:cs typeface="+mn-cs"/>
                <a:sym typeface="Arial"/>
              </a:rPr>
              <a:t>1.3</a:t>
            </a:r>
            <a:r>
              <a:t>亿册 公布统计方式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/>
            <a:r>
              <a:t>http://tech.qq.com/a/20100806/000221.htm</a:t>
            </a:r>
          </a:p>
          <a:p>
            <a:pPr/>
            <a:r>
              <a:t>1.3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亿册图书的数据量</a:t>
            </a:r>
            <a:r>
              <a:t>(T)=1.3*1000000*100*10*10000*2/(1024*1024*1024*1024)=23T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虽然开源代码规模巨大，但是存注释率普遍较低，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(图左展示了github star较多的开源项目，可以看出注释率都不是很高，当前使用非常火的tensorflow也只有9.2%)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注释率低的问题，对开源代码的检索复用带来阻碍，同时也严重制约了开发人员对开源代码的理解和掌握。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开源社区中有超过</a:t>
            </a:r>
            <a:r>
              <a:rPr>
                <a:latin typeface="+mn-lt"/>
                <a:ea typeface="+mn-ea"/>
                <a:cs typeface="+mn-cs"/>
                <a:sym typeface="Arial"/>
              </a:rPr>
              <a:t>5000</a:t>
            </a:r>
            <a:r>
              <a:t>亿行的代码，但是注释率这么低，谁愿意来标注，谁又能进行标注呢？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7" name="Shape 1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受到了来自ImageNet的启发，当初ImageNet在创建数据集时，也存在着我们类似的问题，图片很多，有标签的图片太少了，机器学习算法准确率又不能保证，因此他们借助亚马逊的众包平台，基于人类群体的智慧和力量，构建了imagenet数据集。</a:t>
            </a:r>
          </a:p>
          <a:p>
            <a:pPr/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我们codepedia，也是借助人类的群体智慧，基于众包的方式，ppt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.上面展示了我们的背景，接下来我们展示我们是如何解决遇到的问题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Codepedia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的基本思路为：一方面将软件工程教育和代码学习标注有机结合起来，让学生尽可能早的阅读和学习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高质量的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开源代码，从优秀代码中学习，</a:t>
            </a:r>
            <a:r>
              <a:rPr>
                <a:solidFill>
                  <a:srgbClr val="FF2600"/>
                </a:solidFill>
                <a:latin typeface="+mj-lt"/>
                <a:ea typeface="+mj-ea"/>
                <a:cs typeface="+mj-cs"/>
                <a:sym typeface="Helvetica"/>
              </a:rPr>
              <a:t>并在学习过程中对代码进行标注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，有效解决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谁来标注</a:t>
            </a:r>
            <a:r>
              <a:t>”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的问题；</a:t>
            </a:r>
            <a:r>
              <a:t>另一方面，将代码标注与开源检索复用有机结合起来。</a:t>
            </a:r>
          </a:p>
          <a:p>
            <a:pPr/>
          </a:p>
          <a:p>
            <a:pPr/>
            <a:r>
              <a:t>Codepedia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平台的总体流程设计如图所示，主要包括学习任务发布、众包教学实践、检索推荐服务以及系统反馈优化等几个部分。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其中，众包任务发布部分主要通过对开源社区高质量开源代码的分析，选择合适的代码作为标注任务发布到平台上；众包教学实践部分则将开源代码阅读标注纳入教学活动，提供标注、评论、共享等功能；检索推荐服务部分则基于标注大数据，提供数据分析与挖掘方法实现智能化的代码检索推荐；系统反馈优化则基于标注数据、行为数据、评论数据等对前面三部分的功能进行优化调整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基于这个想法，我们构建了CodePedia平台，下面我们将从一个短视频中了解Codepedia。</a:t>
            </a:r>
          </a:p>
          <a:p>
            <a:pPr/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开源代码分析与展示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代码阅读界面的左侧可以查看项目目录和项目结构，方便代码阅读者选择项目中自己想要阅读的的代码文件。同时为了方便阅读者，平台提供代码文件夹的信息统计功能，右上角会对文件的基本信息进行统计。另外，通过双击文件夹，中部页面和右侧会显示该文件夹下代码的相关统计信息，包括该文件夹下所包含的文件数、已被标注的文件数、代码行数和标注的条数等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代码阅读与多粒度标注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针对代码模块，用户可以通过右上角的概述信息处对整个模块进行标注；针对代码文件，用户可以通过右上角的代码文件概述信息处对整个文件进行标注；针对具体代码，用户可以针对每一行或者某个代码块进行细粒度的标注。用户除了可以选择根据自己的理解对该行添加注释，若是对此次代码有疑惑，则可以选择提出问题等待他人解答。通过这样一种方式，帮助用户之间建立协同学习的通道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代码标注评论与互评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用户可以对平台里各个模型进行点赞与点踩行为，点赞对象包括：代码片段、注释、问题、回答等。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代码跳转与反馈获取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平台提供关键词和方法名等的高亮显示，并提供函数跳转功能。用户点击想要查看的函数，平台会在项目中进行搜索并给出若干搜索结果作为跳转链接。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0" name="Shape 2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上面我们通过短片介绍了codepedia平台，我们发掘优秀的代码，用户代码阅读与代码标注，</a:t>
            </a:r>
          </a:p>
          <a:p>
            <a:pPr/>
            <a:r>
              <a:t>另一方面，我们也提供一些智能化的服务，例如代码自动摘要生成以及基于标注代码检索复用。</a:t>
            </a:r>
          </a:p>
          <a:p>
            <a:pPr/>
            <a:r>
              <a:t>并通过用户的标注不断的优化我们的服务。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5"/>
          <p:cNvSpPr/>
          <p:nvPr/>
        </p:nvSpPr>
        <p:spPr>
          <a:xfrm>
            <a:off x="0" y="-1"/>
            <a:ext cx="9144000" cy="792002"/>
          </a:xfrm>
          <a:prstGeom prst="rect">
            <a:avLst/>
          </a:prstGeom>
          <a:gradFill>
            <a:gsLst>
              <a:gs pos="0">
                <a:srgbClr val="0066AE"/>
              </a:gs>
              <a:gs pos="100000">
                <a:srgbClr val="0051A2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18" name="Picture 2"/>
          <p:cNvGrpSpPr/>
          <p:nvPr/>
        </p:nvGrpSpPr>
        <p:grpSpPr>
          <a:xfrm>
            <a:off x="8420088" y="136374"/>
            <a:ext cx="555648" cy="487887"/>
            <a:chOff x="0" y="0"/>
            <a:chExt cx="555646" cy="487886"/>
          </a:xfrm>
        </p:grpSpPr>
        <p:sp>
          <p:nvSpPr>
            <p:cNvPr id="16" name="形状"/>
            <p:cNvSpPr/>
            <p:nvPr/>
          </p:nvSpPr>
          <p:spPr>
            <a:xfrm>
              <a:off x="-1" y="-1"/>
              <a:ext cx="555647" cy="487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856"/>
                  </a:moveTo>
                  <a:cubicBezTo>
                    <a:pt x="0" y="831"/>
                    <a:pt x="730" y="0"/>
                    <a:pt x="1630" y="0"/>
                  </a:cubicBezTo>
                  <a:lnTo>
                    <a:pt x="19970" y="0"/>
                  </a:lnTo>
                  <a:cubicBezTo>
                    <a:pt x="20870" y="0"/>
                    <a:pt x="21600" y="831"/>
                    <a:pt x="21600" y="1856"/>
                  </a:cubicBezTo>
                  <a:lnTo>
                    <a:pt x="21600" y="19744"/>
                  </a:lnTo>
                  <a:cubicBezTo>
                    <a:pt x="21600" y="20769"/>
                    <a:pt x="20870" y="21600"/>
                    <a:pt x="19970" y="21600"/>
                  </a:cubicBezTo>
                  <a:lnTo>
                    <a:pt x="1630" y="21600"/>
                  </a:lnTo>
                  <a:cubicBezTo>
                    <a:pt x="730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pic>
          <p:nvPicPr>
            <p:cNvPr id="17" name="image1.png" descr="image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3" b="25"/>
            <a:stretch>
              <a:fillRect/>
            </a:stretch>
          </p:blipFill>
          <p:spPr>
            <a:xfrm>
              <a:off x="-1" y="0"/>
              <a:ext cx="555626" cy="487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5" y="0"/>
                  </a:moveTo>
                  <a:cubicBezTo>
                    <a:pt x="735" y="0"/>
                    <a:pt x="0" y="838"/>
                    <a:pt x="0" y="1863"/>
                  </a:cubicBezTo>
                  <a:lnTo>
                    <a:pt x="0" y="19755"/>
                  </a:lnTo>
                  <a:cubicBezTo>
                    <a:pt x="0" y="20780"/>
                    <a:pt x="735" y="21600"/>
                    <a:pt x="1635" y="21600"/>
                  </a:cubicBezTo>
                  <a:lnTo>
                    <a:pt x="19965" y="21600"/>
                  </a:lnTo>
                  <a:cubicBezTo>
                    <a:pt x="20865" y="21600"/>
                    <a:pt x="21600" y="20780"/>
                    <a:pt x="21600" y="19755"/>
                  </a:cubicBezTo>
                  <a:lnTo>
                    <a:pt x="21600" y="1863"/>
                  </a:lnTo>
                  <a:cubicBezTo>
                    <a:pt x="21600" y="838"/>
                    <a:pt x="20865" y="0"/>
                    <a:pt x="19965" y="0"/>
                  </a:cubicBezTo>
                  <a:lnTo>
                    <a:pt x="163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>
              <a:reflection blurRad="0" stA="38000" stPos="0" endA="0" endPos="40000" dist="0" dir="5400000" fadeDir="5400000" sx="100000" sy="-100000" kx="0" ky="0" algn="bl" rotWithShape="0"/>
            </a:effectLst>
          </p:spPr>
        </p:pic>
      </p:grpSp>
      <p:sp>
        <p:nvSpPr>
          <p:cNvPr id="19" name="标题文本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0" name="正文级别 1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  <a:lvl2pPr algn="ctr">
              <a:buClrTx/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2pPr>
            <a:lvl3pPr algn="ctr">
              <a:buClrTx/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3pPr>
            <a:lvl4pPr algn="ctr">
              <a:buClrTx/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4pPr>
            <a:lvl5pPr algn="ctr">
              <a:buClrTx/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" name="幻灯片编号"/>
          <p:cNvSpPr txBox="1"/>
          <p:nvPr>
            <p:ph type="sldNum" sz="quarter" idx="2"/>
          </p:nvPr>
        </p:nvSpPr>
        <p:spPr>
          <a:xfrm>
            <a:off x="8243631" y="6245225"/>
            <a:ext cx="443170" cy="43706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9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5"/>
          <p:cNvSpPr/>
          <p:nvPr/>
        </p:nvSpPr>
        <p:spPr>
          <a:xfrm>
            <a:off x="0" y="-1"/>
            <a:ext cx="9144000" cy="792002"/>
          </a:xfrm>
          <a:prstGeom prst="rect">
            <a:avLst/>
          </a:prstGeom>
          <a:gradFill>
            <a:gsLst>
              <a:gs pos="0">
                <a:srgbClr val="0066AE"/>
              </a:gs>
              <a:gs pos="100000">
                <a:srgbClr val="0051A2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40" name="Picture 2"/>
          <p:cNvGrpSpPr/>
          <p:nvPr/>
        </p:nvGrpSpPr>
        <p:grpSpPr>
          <a:xfrm>
            <a:off x="8420088" y="136375"/>
            <a:ext cx="555648" cy="487886"/>
            <a:chOff x="0" y="0"/>
            <a:chExt cx="555646" cy="487884"/>
          </a:xfrm>
        </p:grpSpPr>
        <p:sp>
          <p:nvSpPr>
            <p:cNvPr id="38" name="形状"/>
            <p:cNvSpPr/>
            <p:nvPr/>
          </p:nvSpPr>
          <p:spPr>
            <a:xfrm>
              <a:off x="-1" y="-1"/>
              <a:ext cx="555647" cy="487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856"/>
                  </a:moveTo>
                  <a:cubicBezTo>
                    <a:pt x="0" y="831"/>
                    <a:pt x="730" y="0"/>
                    <a:pt x="1630" y="0"/>
                  </a:cubicBezTo>
                  <a:lnTo>
                    <a:pt x="19970" y="0"/>
                  </a:lnTo>
                  <a:cubicBezTo>
                    <a:pt x="20870" y="0"/>
                    <a:pt x="21600" y="831"/>
                    <a:pt x="21600" y="1856"/>
                  </a:cubicBezTo>
                  <a:lnTo>
                    <a:pt x="21600" y="19744"/>
                  </a:lnTo>
                  <a:cubicBezTo>
                    <a:pt x="21600" y="20769"/>
                    <a:pt x="20870" y="21600"/>
                    <a:pt x="19970" y="21600"/>
                  </a:cubicBezTo>
                  <a:lnTo>
                    <a:pt x="1630" y="21600"/>
                  </a:lnTo>
                  <a:cubicBezTo>
                    <a:pt x="730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pic>
          <p:nvPicPr>
            <p:cNvPr id="39" name="image1.png" descr="image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3" b="25"/>
            <a:stretch>
              <a:fillRect/>
            </a:stretch>
          </p:blipFill>
          <p:spPr>
            <a:xfrm>
              <a:off x="-1" y="0"/>
              <a:ext cx="555626" cy="487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5" y="0"/>
                  </a:moveTo>
                  <a:cubicBezTo>
                    <a:pt x="735" y="0"/>
                    <a:pt x="0" y="838"/>
                    <a:pt x="0" y="1863"/>
                  </a:cubicBezTo>
                  <a:lnTo>
                    <a:pt x="0" y="19755"/>
                  </a:lnTo>
                  <a:cubicBezTo>
                    <a:pt x="0" y="20780"/>
                    <a:pt x="735" y="21600"/>
                    <a:pt x="1635" y="21600"/>
                  </a:cubicBezTo>
                  <a:lnTo>
                    <a:pt x="19965" y="21600"/>
                  </a:lnTo>
                  <a:cubicBezTo>
                    <a:pt x="20865" y="21600"/>
                    <a:pt x="21600" y="20780"/>
                    <a:pt x="21600" y="19755"/>
                  </a:cubicBezTo>
                  <a:lnTo>
                    <a:pt x="21600" y="1863"/>
                  </a:lnTo>
                  <a:cubicBezTo>
                    <a:pt x="21600" y="838"/>
                    <a:pt x="20865" y="0"/>
                    <a:pt x="19965" y="0"/>
                  </a:cubicBezTo>
                  <a:lnTo>
                    <a:pt x="163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>
              <a:reflection blurRad="0" stA="38000" stPos="0" endA="0" endPos="40000" dist="0" dir="5400000" fadeDir="5400000" sx="100000" sy="-100000" kx="0" ky="0" algn="bl" rotWithShape="0"/>
            </a:effectLst>
          </p:spPr>
        </p:pic>
      </p:grpSp>
      <p:sp>
        <p:nvSpPr>
          <p:cNvPr id="41" name="幻灯片编号"/>
          <p:cNvSpPr txBox="1"/>
          <p:nvPr>
            <p:ph type="sldNum" sz="quarter" idx="2"/>
          </p:nvPr>
        </p:nvSpPr>
        <p:spPr>
          <a:xfrm>
            <a:off x="6223041" y="6356350"/>
            <a:ext cx="330159" cy="31339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xfrm>
            <a:off x="628650" y="1131092"/>
            <a:ext cx="7886700" cy="994175"/>
          </a:xfrm>
          <a:prstGeom prst="rect">
            <a:avLst/>
          </a:prstGeom>
        </p:spPr>
        <p:txBody>
          <a:bodyPr lIns="34289" tIns="34289" rIns="34289" bIns="34289"/>
          <a:lstStyle>
            <a:lvl1pPr>
              <a:lnSpc>
                <a:spcPct val="90000"/>
              </a:lnSpc>
              <a:defRPr b="0" sz="4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49" name="正文级别 1…"/>
          <p:cNvSpPr txBox="1"/>
          <p:nvPr>
            <p:ph type="body" idx="1"/>
          </p:nvPr>
        </p:nvSpPr>
        <p:spPr>
          <a:xfrm>
            <a:off x="628650" y="2226467"/>
            <a:ext cx="7886700" cy="3263507"/>
          </a:xfrm>
          <a:prstGeom prst="rect">
            <a:avLst/>
          </a:prstGeom>
        </p:spPr>
        <p:txBody>
          <a:bodyPr lIns="34289" tIns="34289" rIns="34289" bIns="34289"/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Calibri"/>
                <a:ea typeface="Calibri"/>
                <a:cs typeface="Calibri"/>
                <a:sym typeface="Calibri"/>
              </a:defRPr>
            </a:lvl2pPr>
            <a:lvl3pPr marL="1234438" indent="-320038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Calibri"/>
                <a:ea typeface="Calibri"/>
                <a:cs typeface="Calibri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Calibri"/>
                <a:ea typeface="Calibri"/>
                <a:cs typeface="Calibri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xfrm>
            <a:off x="8274230" y="5638245"/>
            <a:ext cx="241121" cy="246379"/>
          </a:xfrm>
          <a:prstGeom prst="rect">
            <a:avLst/>
          </a:prstGeom>
        </p:spPr>
        <p:txBody>
          <a:bodyPr lIns="34289" tIns="34289" rIns="34289" bIns="34289" anchor="ctr"/>
          <a:lstStyle>
            <a:lvl1pPr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"/>
          <p:cNvSpPr/>
          <p:nvPr/>
        </p:nvSpPr>
        <p:spPr>
          <a:xfrm>
            <a:off x="0" y="857249"/>
            <a:ext cx="9144000" cy="594003"/>
          </a:xfrm>
          <a:prstGeom prst="rect">
            <a:avLst/>
          </a:prstGeom>
          <a:gradFill>
            <a:gsLst>
              <a:gs pos="0">
                <a:srgbClr val="0066AE"/>
              </a:gs>
              <a:gs pos="100000">
                <a:srgbClr val="0051A2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58" name="标题文本"/>
          <p:cNvSpPr txBox="1"/>
          <p:nvPr>
            <p:ph type="title"/>
          </p:nvPr>
        </p:nvSpPr>
        <p:spPr>
          <a:xfrm>
            <a:off x="468312" y="857250"/>
            <a:ext cx="8229601" cy="573529"/>
          </a:xfrm>
          <a:prstGeom prst="rect">
            <a:avLst/>
          </a:prstGeom>
        </p:spPr>
        <p:txBody>
          <a:bodyPr lIns="34289" tIns="34289" rIns="34289" bIns="34289"/>
          <a:lstStyle/>
          <a:p>
            <a:pPr/>
            <a:r>
              <a:t>标题文本</a:t>
            </a:r>
          </a:p>
        </p:txBody>
      </p:sp>
      <p:sp>
        <p:nvSpPr>
          <p:cNvPr id="59" name="正文级别 1…"/>
          <p:cNvSpPr txBox="1"/>
          <p:nvPr>
            <p:ph type="body" idx="1"/>
          </p:nvPr>
        </p:nvSpPr>
        <p:spPr>
          <a:xfrm>
            <a:off x="457200" y="1700808"/>
            <a:ext cx="8229600" cy="3899893"/>
          </a:xfrm>
          <a:prstGeom prst="rect">
            <a:avLst/>
          </a:prstGeom>
        </p:spPr>
        <p:txBody>
          <a:bodyPr lIns="34289" tIns="34289" rIns="34289" bIns="3428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grpSp>
        <p:nvGrpSpPr>
          <p:cNvPr id="62" name="Picture 2"/>
          <p:cNvGrpSpPr/>
          <p:nvPr/>
        </p:nvGrpSpPr>
        <p:grpSpPr>
          <a:xfrm>
            <a:off x="8622447" y="961057"/>
            <a:ext cx="416737" cy="365915"/>
            <a:chOff x="0" y="0"/>
            <a:chExt cx="416735" cy="365914"/>
          </a:xfrm>
        </p:grpSpPr>
        <p:sp>
          <p:nvSpPr>
            <p:cNvPr id="60" name="形状"/>
            <p:cNvSpPr/>
            <p:nvPr/>
          </p:nvSpPr>
          <p:spPr>
            <a:xfrm>
              <a:off x="-1" y="-1"/>
              <a:ext cx="416737" cy="365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856"/>
                  </a:moveTo>
                  <a:cubicBezTo>
                    <a:pt x="0" y="831"/>
                    <a:pt x="730" y="0"/>
                    <a:pt x="1630" y="0"/>
                  </a:cubicBezTo>
                  <a:lnTo>
                    <a:pt x="19970" y="0"/>
                  </a:lnTo>
                  <a:cubicBezTo>
                    <a:pt x="20870" y="0"/>
                    <a:pt x="21600" y="831"/>
                    <a:pt x="21600" y="1856"/>
                  </a:cubicBezTo>
                  <a:lnTo>
                    <a:pt x="21600" y="19744"/>
                  </a:lnTo>
                  <a:cubicBezTo>
                    <a:pt x="21600" y="20769"/>
                    <a:pt x="20870" y="21600"/>
                    <a:pt x="19970" y="21600"/>
                  </a:cubicBezTo>
                  <a:lnTo>
                    <a:pt x="1630" y="21600"/>
                  </a:lnTo>
                  <a:cubicBezTo>
                    <a:pt x="730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pic>
          <p:nvPicPr>
            <p:cNvPr id="61" name="image1.png" descr="image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3" b="0"/>
            <a:stretch>
              <a:fillRect/>
            </a:stretch>
          </p:blipFill>
          <p:spPr>
            <a:xfrm>
              <a:off x="-1" y="-1"/>
              <a:ext cx="416720" cy="365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5" y="0"/>
                  </a:moveTo>
                  <a:cubicBezTo>
                    <a:pt x="725" y="0"/>
                    <a:pt x="0" y="826"/>
                    <a:pt x="0" y="1851"/>
                  </a:cubicBezTo>
                  <a:lnTo>
                    <a:pt x="0" y="19749"/>
                  </a:lnTo>
                  <a:cubicBezTo>
                    <a:pt x="0" y="20774"/>
                    <a:pt x="725" y="21600"/>
                    <a:pt x="1625" y="21600"/>
                  </a:cubicBezTo>
                  <a:lnTo>
                    <a:pt x="19975" y="21600"/>
                  </a:lnTo>
                  <a:cubicBezTo>
                    <a:pt x="20875" y="21600"/>
                    <a:pt x="21600" y="20774"/>
                    <a:pt x="21600" y="19749"/>
                  </a:cubicBezTo>
                  <a:lnTo>
                    <a:pt x="21600" y="1851"/>
                  </a:lnTo>
                  <a:cubicBezTo>
                    <a:pt x="21600" y="826"/>
                    <a:pt x="20875" y="0"/>
                    <a:pt x="19975" y="0"/>
                  </a:cubicBezTo>
                  <a:lnTo>
                    <a:pt x="162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>
              <a:reflection blurRad="0" stA="38000" stPos="0" endA="0" endPos="40000" dist="0" dir="5400000" fadeDir="5400000" sx="100000" sy="-100000" kx="0" ky="0" algn="bl" rotWithShape="0"/>
            </a:effectLst>
          </p:spPr>
        </p:pic>
      </p:grpSp>
      <p:sp>
        <p:nvSpPr>
          <p:cNvPr id="63" name="幻灯片编号"/>
          <p:cNvSpPr txBox="1"/>
          <p:nvPr>
            <p:ph type="sldNum" sz="quarter" idx="2"/>
          </p:nvPr>
        </p:nvSpPr>
        <p:spPr>
          <a:xfrm>
            <a:off x="8749192" y="5715000"/>
            <a:ext cx="250794" cy="246379"/>
          </a:xfrm>
          <a:prstGeom prst="rect">
            <a:avLst/>
          </a:prstGeom>
        </p:spPr>
        <p:txBody>
          <a:bodyPr lIns="34289" tIns="34289" rIns="34289" bIns="34289"/>
          <a:lstStyle>
            <a:lvl1pPr>
              <a:defRPr sz="12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"/>
          <p:cNvSpPr/>
          <p:nvPr/>
        </p:nvSpPr>
        <p:spPr>
          <a:xfrm>
            <a:off x="0" y="857249"/>
            <a:ext cx="9144000" cy="594003"/>
          </a:xfrm>
          <a:prstGeom prst="rect">
            <a:avLst/>
          </a:prstGeom>
          <a:gradFill>
            <a:gsLst>
              <a:gs pos="0">
                <a:srgbClr val="0066AE"/>
              </a:gs>
              <a:gs pos="100000">
                <a:srgbClr val="0051A2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73" name="组合 8"/>
          <p:cNvGrpSpPr/>
          <p:nvPr/>
        </p:nvGrpSpPr>
        <p:grpSpPr>
          <a:xfrm>
            <a:off x="8383333" y="966494"/>
            <a:ext cx="633415" cy="419500"/>
            <a:chOff x="0" y="0"/>
            <a:chExt cx="633414" cy="419498"/>
          </a:xfrm>
        </p:grpSpPr>
        <p:sp>
          <p:nvSpPr>
            <p:cNvPr id="71" name="圆角矩形 9"/>
            <p:cNvSpPr/>
            <p:nvPr/>
          </p:nvSpPr>
          <p:spPr>
            <a:xfrm>
              <a:off x="47233" y="0"/>
              <a:ext cx="538948" cy="353400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72" name="Picture 4" descr="Picture 4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156381"/>
              <a:ext cx="633415" cy="2631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4" name="标题文本"/>
          <p:cNvSpPr txBox="1"/>
          <p:nvPr>
            <p:ph type="title"/>
          </p:nvPr>
        </p:nvSpPr>
        <p:spPr>
          <a:xfrm>
            <a:off x="251519" y="857250"/>
            <a:ext cx="8446395" cy="594002"/>
          </a:xfrm>
          <a:prstGeom prst="rect">
            <a:avLst/>
          </a:prstGeom>
        </p:spPr>
        <p:txBody>
          <a:bodyPr lIns="34289" tIns="34289" rIns="34289" bIns="34289"/>
          <a:lstStyle/>
          <a:p>
            <a:pPr/>
            <a:r>
              <a:t>标题文本</a:t>
            </a:r>
          </a:p>
        </p:txBody>
      </p:sp>
      <p:sp>
        <p:nvSpPr>
          <p:cNvPr id="75" name="正文级别 1…"/>
          <p:cNvSpPr txBox="1"/>
          <p:nvPr>
            <p:ph type="body" idx="1"/>
          </p:nvPr>
        </p:nvSpPr>
        <p:spPr>
          <a:xfrm>
            <a:off x="457200" y="1646802"/>
            <a:ext cx="8229600" cy="3953899"/>
          </a:xfrm>
          <a:prstGeom prst="rect">
            <a:avLst/>
          </a:prstGeom>
        </p:spPr>
        <p:txBody>
          <a:bodyPr lIns="34289" tIns="34289" rIns="34289" bIns="34289"/>
          <a:lstStyle>
            <a:lvl1pPr marL="450850" indent="-450850">
              <a:buFont typeface="Arial"/>
              <a:buChar char="❖"/>
            </a:lvl1pPr>
            <a:lvl2pPr marL="784677" indent="-333827">
              <a:buFont typeface="Arial"/>
            </a:lvl2pPr>
            <a:lvl3pPr>
              <a:buFont typeface="Arial"/>
            </a:lvl3pPr>
            <a:lvl4pPr>
              <a:buFont typeface="Arial"/>
            </a:lvl4pPr>
            <a:lvl5pPr>
              <a:buFont typeface="Arial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xfrm>
            <a:off x="8430566" y="936173"/>
            <a:ext cx="538946" cy="241301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5"/>
          <p:cNvSpPr/>
          <p:nvPr/>
        </p:nvSpPr>
        <p:spPr>
          <a:xfrm>
            <a:off x="0" y="-1"/>
            <a:ext cx="9144000" cy="792002"/>
          </a:xfrm>
          <a:prstGeom prst="rect">
            <a:avLst/>
          </a:prstGeom>
          <a:gradFill>
            <a:gsLst>
              <a:gs pos="0">
                <a:srgbClr val="0066AE"/>
              </a:gs>
              <a:gs pos="100000">
                <a:srgbClr val="0051A2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5" name="Picture 2"/>
          <p:cNvGrpSpPr/>
          <p:nvPr/>
        </p:nvGrpSpPr>
        <p:grpSpPr>
          <a:xfrm>
            <a:off x="8420088" y="136374"/>
            <a:ext cx="555648" cy="487887"/>
            <a:chOff x="0" y="0"/>
            <a:chExt cx="555646" cy="487886"/>
          </a:xfrm>
        </p:grpSpPr>
        <p:sp>
          <p:nvSpPr>
            <p:cNvPr id="3" name="形状"/>
            <p:cNvSpPr/>
            <p:nvPr/>
          </p:nvSpPr>
          <p:spPr>
            <a:xfrm>
              <a:off x="-1" y="-1"/>
              <a:ext cx="555647" cy="487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856"/>
                  </a:moveTo>
                  <a:cubicBezTo>
                    <a:pt x="0" y="831"/>
                    <a:pt x="730" y="0"/>
                    <a:pt x="1630" y="0"/>
                  </a:cubicBezTo>
                  <a:lnTo>
                    <a:pt x="19970" y="0"/>
                  </a:lnTo>
                  <a:cubicBezTo>
                    <a:pt x="20870" y="0"/>
                    <a:pt x="21600" y="831"/>
                    <a:pt x="21600" y="1856"/>
                  </a:cubicBezTo>
                  <a:lnTo>
                    <a:pt x="21600" y="19744"/>
                  </a:lnTo>
                  <a:cubicBezTo>
                    <a:pt x="21600" y="20769"/>
                    <a:pt x="20870" y="21600"/>
                    <a:pt x="19970" y="21600"/>
                  </a:cubicBezTo>
                  <a:lnTo>
                    <a:pt x="1630" y="21600"/>
                  </a:lnTo>
                  <a:cubicBezTo>
                    <a:pt x="730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pic>
          <p:nvPicPr>
            <p:cNvPr id="4" name="image1.png" descr="image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3" b="25"/>
            <a:stretch>
              <a:fillRect/>
            </a:stretch>
          </p:blipFill>
          <p:spPr>
            <a:xfrm>
              <a:off x="-1" y="0"/>
              <a:ext cx="555626" cy="487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5" y="0"/>
                  </a:moveTo>
                  <a:cubicBezTo>
                    <a:pt x="735" y="0"/>
                    <a:pt x="0" y="838"/>
                    <a:pt x="0" y="1863"/>
                  </a:cubicBezTo>
                  <a:lnTo>
                    <a:pt x="0" y="19755"/>
                  </a:lnTo>
                  <a:cubicBezTo>
                    <a:pt x="0" y="20780"/>
                    <a:pt x="735" y="21600"/>
                    <a:pt x="1635" y="21600"/>
                  </a:cubicBezTo>
                  <a:lnTo>
                    <a:pt x="19965" y="21600"/>
                  </a:lnTo>
                  <a:cubicBezTo>
                    <a:pt x="20865" y="21600"/>
                    <a:pt x="21600" y="20780"/>
                    <a:pt x="21600" y="19755"/>
                  </a:cubicBezTo>
                  <a:lnTo>
                    <a:pt x="21600" y="1863"/>
                  </a:lnTo>
                  <a:cubicBezTo>
                    <a:pt x="21600" y="838"/>
                    <a:pt x="20865" y="0"/>
                    <a:pt x="19965" y="0"/>
                  </a:cubicBezTo>
                  <a:lnTo>
                    <a:pt x="1635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>
              <a:reflection blurRad="0" stA="38000" stPos="0" endA="0" endPos="40000" dist="0" dir="5400000" fadeDir="5400000" sx="100000" sy="-100000" kx="0" ky="0" algn="bl" rotWithShape="0"/>
            </a:effectLst>
          </p:spPr>
        </p:pic>
      </p:grpSp>
      <p:sp>
        <p:nvSpPr>
          <p:cNvPr id="6" name="标题文本"/>
          <p:cNvSpPr txBox="1"/>
          <p:nvPr>
            <p:ph type="title"/>
          </p:nvPr>
        </p:nvSpPr>
        <p:spPr>
          <a:xfrm>
            <a:off x="468312" y="0"/>
            <a:ext cx="8229601" cy="764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7" name="正文级别 1…"/>
          <p:cNvSpPr txBox="1"/>
          <p:nvPr>
            <p:ph type="body" idx="1"/>
          </p:nvPr>
        </p:nvSpPr>
        <p:spPr>
          <a:xfrm>
            <a:off x="457200" y="1124744"/>
            <a:ext cx="8229600" cy="5199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" name="幻灯片编号"/>
          <p:cNvSpPr txBox="1"/>
          <p:nvPr>
            <p:ph type="sldNum" sz="quarter" idx="2"/>
          </p:nvPr>
        </p:nvSpPr>
        <p:spPr>
          <a:xfrm>
            <a:off x="8813841" y="6477000"/>
            <a:ext cx="330159" cy="31339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1600">
                <a:solidFill>
                  <a:srgbClr val="00336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FFFFFF"/>
          </a:solidFill>
          <a:uFillTx/>
          <a:latin typeface="微软雅黑"/>
          <a:ea typeface="微软雅黑"/>
          <a:cs typeface="微软雅黑"/>
          <a:sym typeface="微软雅黑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rgbClr val="003366"/>
        </a:buClr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3.jpe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4.jpeg"/><Relationship Id="rId8" Type="http://schemas.openxmlformats.org/officeDocument/2006/relationships/image" Target="../media/image17.png"/><Relationship Id="rId9" Type="http://schemas.openxmlformats.org/officeDocument/2006/relationships/image" Target="../media/image3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Relationship Id="rId4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标题 1"/>
          <p:cNvSpPr txBox="1"/>
          <p:nvPr>
            <p:ph type="title"/>
          </p:nvPr>
        </p:nvSpPr>
        <p:spPr>
          <a:xfrm>
            <a:off x="0" y="2001272"/>
            <a:ext cx="9144000" cy="1802633"/>
          </a:xfrm>
          <a:prstGeom prst="rect">
            <a:avLst/>
          </a:prstGeom>
        </p:spPr>
        <p:txBody>
          <a:bodyPr/>
          <a:lstStyle/>
          <a:p>
            <a:pPr algn="ctr" defTabSz="612648">
              <a:lnSpc>
                <a:spcPct val="120000"/>
              </a:lnSpc>
              <a:spcBef>
                <a:spcPts val="800"/>
              </a:spcBef>
              <a:defRPr sz="2900">
                <a:solidFill>
                  <a:srgbClr val="C00000"/>
                </a:solidFill>
              </a:defRPr>
            </a:pPr>
            <a:r>
              <a:t>Codepedia:</a:t>
            </a:r>
            <a:br/>
            <a:r>
              <a:t>基于群智的代码学习标注</a:t>
            </a:r>
            <a:br/>
            <a:r>
              <a:t>与检索复用平台</a:t>
            </a:r>
          </a:p>
        </p:txBody>
      </p:sp>
      <p:pic>
        <p:nvPicPr>
          <p:cNvPr id="86" name="图片 5" descr="图片 5"/>
          <p:cNvPicPr>
            <a:picLocks noChangeAspect="1"/>
          </p:cNvPicPr>
          <p:nvPr/>
        </p:nvPicPr>
        <p:blipFill>
          <a:blip r:embed="rId2">
            <a:extLst/>
          </a:blip>
          <a:srcRect l="5901" t="37027" r="5900" b="37433"/>
          <a:stretch>
            <a:fillRect/>
          </a:stretch>
        </p:blipFill>
        <p:spPr>
          <a:xfrm>
            <a:off x="2699792" y="5013176"/>
            <a:ext cx="4043792" cy="8665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大数据驱动的群智反馈优化"/>
          <p:cNvSpPr txBox="1"/>
          <p:nvPr>
            <p:ph type="title"/>
          </p:nvPr>
        </p:nvSpPr>
        <p:spPr>
          <a:xfrm>
            <a:off x="468312" y="-1"/>
            <a:ext cx="8229601" cy="764707"/>
          </a:xfrm>
          <a:prstGeom prst="rect">
            <a:avLst/>
          </a:prstGeom>
        </p:spPr>
        <p:txBody>
          <a:bodyPr/>
          <a:lstStyle>
            <a:lvl1pPr defTabSz="868680">
              <a:defRPr sz="3800"/>
            </a:lvl1pPr>
          </a:lstStyle>
          <a:p>
            <a:pPr/>
            <a:r>
              <a:t>大数据驱动的群智反馈优化</a:t>
            </a:r>
          </a:p>
        </p:txBody>
      </p:sp>
      <p:sp>
        <p:nvSpPr>
          <p:cNvPr id="176" name="幻灯片编号"/>
          <p:cNvSpPr txBox="1"/>
          <p:nvPr>
            <p:ph type="sldNum" sz="quarter" idx="4294967295"/>
          </p:nvPr>
        </p:nvSpPr>
        <p:spPr>
          <a:xfrm>
            <a:off x="8813838" y="6477000"/>
            <a:ext cx="330160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7" name="矩形 30"/>
          <p:cNvSpPr/>
          <p:nvPr/>
        </p:nvSpPr>
        <p:spPr>
          <a:xfrm>
            <a:off x="0" y="1451248"/>
            <a:ext cx="9144000" cy="454950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5400" dist="127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 b="1" sz="3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pic>
        <p:nvPicPr>
          <p:cNvPr id="178" name="图片 31" descr="图片 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11" y="1521339"/>
            <a:ext cx="9144002" cy="440932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矩形 32"/>
          <p:cNvSpPr/>
          <p:nvPr/>
        </p:nvSpPr>
        <p:spPr>
          <a:xfrm>
            <a:off x="1655676" y="2186862"/>
            <a:ext cx="5238583" cy="378044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180" name="矩形 33"/>
          <p:cNvSpPr/>
          <p:nvPr/>
        </p:nvSpPr>
        <p:spPr>
          <a:xfrm>
            <a:off x="4680012" y="3429000"/>
            <a:ext cx="2268254" cy="2501661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192" name="组合 34"/>
          <p:cNvGrpSpPr/>
          <p:nvPr/>
        </p:nvGrpSpPr>
        <p:grpSpPr>
          <a:xfrm>
            <a:off x="5436096" y="3359037"/>
            <a:ext cx="2054265" cy="993092"/>
            <a:chOff x="0" y="-1"/>
            <a:chExt cx="2054263" cy="993090"/>
          </a:xfrm>
        </p:grpSpPr>
        <p:grpSp>
          <p:nvGrpSpPr>
            <p:cNvPr id="188" name="组合 35"/>
            <p:cNvGrpSpPr/>
            <p:nvPr/>
          </p:nvGrpSpPr>
          <p:grpSpPr>
            <a:xfrm>
              <a:off x="0" y="-2"/>
              <a:ext cx="2054265" cy="993091"/>
              <a:chOff x="0" y="0"/>
              <a:chExt cx="2054263" cy="993090"/>
            </a:xfrm>
          </p:grpSpPr>
          <p:grpSp>
            <p:nvGrpSpPr>
              <p:cNvPr id="184" name="组合 37"/>
              <p:cNvGrpSpPr/>
              <p:nvPr/>
            </p:nvGrpSpPr>
            <p:grpSpPr>
              <a:xfrm>
                <a:off x="859540" y="-1"/>
                <a:ext cx="1194724" cy="940800"/>
                <a:chOff x="-1" y="0"/>
                <a:chExt cx="1194723" cy="940798"/>
              </a:xfrm>
            </p:grpSpPr>
            <p:sp>
              <p:nvSpPr>
                <p:cNvPr id="181" name="右箭头 33"/>
                <p:cNvSpPr/>
                <p:nvPr/>
              </p:nvSpPr>
              <p:spPr>
                <a:xfrm rot="12330121">
                  <a:off x="8997" y="145265"/>
                  <a:ext cx="721195" cy="205008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gradFill flip="none" rotWithShape="1">
                  <a:gsLst>
                    <a:gs pos="0">
                      <a:srgbClr val="0070C0"/>
                    </a:gs>
                    <a:gs pos="63000">
                      <a:srgbClr val="B3C8E2"/>
                    </a:gs>
                    <a:gs pos="100000">
                      <a:srgbClr val="FFFFFF"/>
                    </a:gs>
                  </a:gsLst>
                  <a:lin ang="108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  <p:sp>
              <p:nvSpPr>
                <p:cNvPr id="182" name="右箭头 34"/>
                <p:cNvSpPr/>
                <p:nvPr/>
              </p:nvSpPr>
              <p:spPr>
                <a:xfrm rot="8778023">
                  <a:off x="5617" y="525816"/>
                  <a:ext cx="820452" cy="204562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gradFill flip="none" rotWithShape="1">
                  <a:gsLst>
                    <a:gs pos="0">
                      <a:srgbClr val="0070C0"/>
                    </a:gs>
                    <a:gs pos="63000">
                      <a:srgbClr val="B3C8E2"/>
                    </a:gs>
                    <a:gs pos="100000">
                      <a:srgbClr val="FFFFFF"/>
                    </a:gs>
                  </a:gsLst>
                  <a:lin ang="1080000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  <p:pic>
              <p:nvPicPr>
                <p:cNvPr id="183" name="图片 68" descr="图片 68"/>
                <p:cNvPicPr>
                  <a:picLocks noChangeAspect="1"/>
                </p:cNvPicPr>
                <p:nvPr/>
              </p:nvPicPr>
              <p:blipFill>
                <a:blip r:embed="rId4">
                  <a:extLst/>
                </a:blip>
                <a:srcRect l="11818" t="0" r="11791" b="13932"/>
                <a:stretch>
                  <a:fillRect/>
                </a:stretch>
              </p:blipFill>
              <p:spPr>
                <a:xfrm>
                  <a:off x="679836" y="271524"/>
                  <a:ext cx="514887" cy="39929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>
                  <a:outerShdw sx="100000" sy="100000" kx="0" ky="0" algn="b" rotWithShape="0" blurRad="139700" dist="0" dir="0">
                    <a:srgbClr val="000000">
                      <a:alpha val="70000"/>
                    </a:srgbClr>
                  </a:outerShdw>
                </a:effectLst>
              </p:spPr>
            </p:pic>
          </p:grpSp>
          <p:grpSp>
            <p:nvGrpSpPr>
              <p:cNvPr id="187" name="圆角矩形 39"/>
              <p:cNvGrpSpPr/>
              <p:nvPr/>
            </p:nvGrpSpPr>
            <p:grpSpPr>
              <a:xfrm>
                <a:off x="0" y="708611"/>
                <a:ext cx="712565" cy="284479"/>
                <a:chOff x="0" y="-1"/>
                <a:chExt cx="712564" cy="284478"/>
              </a:xfrm>
            </p:grpSpPr>
            <p:sp>
              <p:nvSpPr>
                <p:cNvPr id="185" name="圆角矩形"/>
                <p:cNvSpPr/>
                <p:nvPr/>
              </p:nvSpPr>
              <p:spPr>
                <a:xfrm>
                  <a:off x="0" y="34834"/>
                  <a:ext cx="712565" cy="214814"/>
                </a:xfrm>
                <a:prstGeom prst="roundRect">
                  <a:avLst>
                    <a:gd name="adj" fmla="val 15975"/>
                  </a:avLst>
                </a:prstGeom>
                <a:solidFill>
                  <a:srgbClr val="0070C0"/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25400" dist="127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defRPr>
                  </a:pPr>
                </a:p>
              </p:txBody>
            </p:sp>
            <p:sp>
              <p:nvSpPr>
                <p:cNvPr id="186" name="群体标注"/>
                <p:cNvSpPr txBox="1"/>
                <p:nvPr/>
              </p:nvSpPr>
              <p:spPr>
                <a:xfrm>
                  <a:off x="10050" y="-2"/>
                  <a:ext cx="692464" cy="28447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34289" tIns="34289" rIns="34289" bIns="34289" numCol="1" anchor="ctr">
                  <a:spAutoFit/>
                </a:bodyPr>
                <a:lstStyle>
                  <a:lvl1pPr algn="ctr">
                    <a:defRPr b="1" sz="12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lvl1pPr>
                </a:lstStyle>
                <a:p>
                  <a:pPr/>
                  <a:r>
                    <a:t>群体标注</a:t>
                  </a:r>
                </a:p>
              </p:txBody>
            </p:sp>
          </p:grpSp>
        </p:grpSp>
        <p:grpSp>
          <p:nvGrpSpPr>
            <p:cNvPr id="191" name="图片 36"/>
            <p:cNvGrpSpPr/>
            <p:nvPr/>
          </p:nvGrpSpPr>
          <p:grpSpPr>
            <a:xfrm>
              <a:off x="181504" y="93249"/>
              <a:ext cx="678041" cy="632739"/>
              <a:chOff x="0" y="0"/>
              <a:chExt cx="678040" cy="632738"/>
            </a:xfrm>
          </p:grpSpPr>
          <p:sp>
            <p:nvSpPr>
              <p:cNvPr id="189" name="矩形"/>
              <p:cNvSpPr/>
              <p:nvPr/>
            </p:nvSpPr>
            <p:spPr>
              <a:xfrm>
                <a:off x="0" y="0"/>
                <a:ext cx="678040" cy="632739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</a:p>
            </p:txBody>
          </p:sp>
          <p:pic>
            <p:nvPicPr>
              <p:cNvPr id="190" name="image4.png" descr="image4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-1" y="0"/>
                <a:ext cx="678042" cy="63273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204" name="组合 69"/>
          <p:cNvGrpSpPr/>
          <p:nvPr/>
        </p:nvGrpSpPr>
        <p:grpSpPr>
          <a:xfrm>
            <a:off x="3294138" y="2386773"/>
            <a:ext cx="2066598" cy="897028"/>
            <a:chOff x="0" y="0"/>
            <a:chExt cx="2066597" cy="897027"/>
          </a:xfrm>
        </p:grpSpPr>
        <p:grpSp>
          <p:nvGrpSpPr>
            <p:cNvPr id="195" name="圆角矩形 39"/>
            <p:cNvGrpSpPr/>
            <p:nvPr/>
          </p:nvGrpSpPr>
          <p:grpSpPr>
            <a:xfrm>
              <a:off x="0" y="-1"/>
              <a:ext cx="741656" cy="208280"/>
              <a:chOff x="0" y="0"/>
              <a:chExt cx="741655" cy="208278"/>
            </a:xfrm>
          </p:grpSpPr>
          <p:sp>
            <p:nvSpPr>
              <p:cNvPr id="193" name="圆角矩形"/>
              <p:cNvSpPr/>
              <p:nvPr/>
            </p:nvSpPr>
            <p:spPr>
              <a:xfrm>
                <a:off x="0" y="10916"/>
                <a:ext cx="741656" cy="186448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" dist="127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 b="1" sz="12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</a:p>
            </p:txBody>
          </p:sp>
          <p:sp>
            <p:nvSpPr>
              <p:cNvPr id="194" name="自动摘要生成"/>
              <p:cNvSpPr txBox="1"/>
              <p:nvPr/>
            </p:nvSpPr>
            <p:spPr>
              <a:xfrm>
                <a:off x="9100" y="-1"/>
                <a:ext cx="723455" cy="2082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ctr">
                <a:spAutoFit/>
              </a:bodyPr>
              <a:lstStyle>
                <a:lvl1pPr algn="ctr">
                  <a:defRPr b="1" sz="8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pPr/>
                <a:r>
                  <a:t>自动摘要生成</a:t>
                </a:r>
              </a:p>
            </p:txBody>
          </p:sp>
        </p:grpSp>
        <p:grpSp>
          <p:nvGrpSpPr>
            <p:cNvPr id="202" name="组合 71"/>
            <p:cNvGrpSpPr/>
            <p:nvPr/>
          </p:nvGrpSpPr>
          <p:grpSpPr>
            <a:xfrm>
              <a:off x="53338" y="185162"/>
              <a:ext cx="570256" cy="568611"/>
              <a:chOff x="0" y="0"/>
              <a:chExt cx="570255" cy="568610"/>
            </a:xfrm>
          </p:grpSpPr>
          <p:grpSp>
            <p:nvGrpSpPr>
              <p:cNvPr id="198" name="组合 73"/>
              <p:cNvGrpSpPr/>
              <p:nvPr/>
            </p:nvGrpSpPr>
            <p:grpSpPr>
              <a:xfrm>
                <a:off x="-1" y="-1"/>
                <a:ext cx="570256" cy="361258"/>
                <a:chOff x="0" y="0"/>
                <a:chExt cx="570255" cy="361256"/>
              </a:xfrm>
            </p:grpSpPr>
            <p:sp>
              <p:nvSpPr>
                <p:cNvPr id="196" name="右箭头 33"/>
                <p:cNvSpPr/>
                <p:nvPr/>
              </p:nvSpPr>
              <p:spPr>
                <a:xfrm rot="17966569">
                  <a:off x="275207" y="108102"/>
                  <a:ext cx="307940" cy="150185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  <p:sp>
              <p:nvSpPr>
                <p:cNvPr id="197" name="右箭头 34"/>
                <p:cNvSpPr/>
                <p:nvPr/>
              </p:nvSpPr>
              <p:spPr>
                <a:xfrm rot="14414473">
                  <a:off x="-23893" y="110648"/>
                  <a:ext cx="336115" cy="139960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</p:grpSp>
          <p:grpSp>
            <p:nvGrpSpPr>
              <p:cNvPr id="201" name="图片 74"/>
              <p:cNvGrpSpPr/>
              <p:nvPr/>
            </p:nvGrpSpPr>
            <p:grpSpPr>
              <a:xfrm>
                <a:off x="51678" y="277382"/>
                <a:ext cx="426545" cy="291229"/>
                <a:chOff x="0" y="-1"/>
                <a:chExt cx="426544" cy="291228"/>
              </a:xfrm>
            </p:grpSpPr>
            <p:sp>
              <p:nvSpPr>
                <p:cNvPr id="199" name="矩形"/>
                <p:cNvSpPr/>
                <p:nvPr/>
              </p:nvSpPr>
              <p:spPr>
                <a:xfrm rot="10800000">
                  <a:off x="0" y="-1"/>
                  <a:ext cx="426545" cy="291229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>
                      <a:latin typeface="Times New Roman"/>
                      <a:ea typeface="Times New Roman"/>
                      <a:cs typeface="Times New Roman"/>
                      <a:sym typeface="Times New Roman"/>
                    </a:defRPr>
                  </a:pPr>
                </a:p>
              </p:txBody>
            </p:sp>
            <p:pic>
              <p:nvPicPr>
                <p:cNvPr id="200" name="image5.png" descr="image5.png"/>
                <p:cNvPicPr>
                  <a:picLocks noChangeAspect="1"/>
                </p:cNvPicPr>
                <p:nvPr/>
              </p:nvPicPr>
              <p:blipFill>
                <a:blip r:embed="rId6">
                  <a:extLst/>
                </a:blip>
                <a:stretch>
                  <a:fillRect/>
                </a:stretch>
              </p:blipFill>
              <p:spPr>
                <a:xfrm rot="10800000">
                  <a:off x="0" y="-2"/>
                  <a:ext cx="426545" cy="291230"/>
                </a:xfrm>
                <a:prstGeom prst="rect">
                  <a:avLst/>
                </a:prstGeom>
                <a:ln w="3175" cap="flat">
                  <a:solidFill>
                    <a:srgbClr val="FFFFFF"/>
                  </a:solidFill>
                  <a:prstDash val="solid"/>
                  <a:round/>
                </a:ln>
                <a:effectLst/>
              </p:spPr>
            </p:pic>
          </p:grpSp>
        </p:grpSp>
        <p:sp>
          <p:nvSpPr>
            <p:cNvPr id="203" name="形状 72"/>
            <p:cNvSpPr/>
            <p:nvPr/>
          </p:nvSpPr>
          <p:spPr>
            <a:xfrm flipH="1" rot="1547285">
              <a:off x="1507827" y="226406"/>
              <a:ext cx="450074" cy="6027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2400" y="12000"/>
                    <a:pt x="8042" y="5472"/>
                    <a:pt x="16925" y="2016"/>
                  </a:cubicBezTo>
                  <a:lnTo>
                    <a:pt x="16621" y="0"/>
                  </a:lnTo>
                  <a:lnTo>
                    <a:pt x="21600" y="2698"/>
                  </a:lnTo>
                  <a:lnTo>
                    <a:pt x="17761" y="7555"/>
                  </a:lnTo>
                  <a:lnTo>
                    <a:pt x="17456" y="5539"/>
                  </a:lnTo>
                  <a:cubicBezTo>
                    <a:pt x="9419" y="6739"/>
                    <a:pt x="3600" y="12093"/>
                    <a:pt x="0" y="21600"/>
                  </a:cubicBezTo>
                  <a:close/>
                </a:path>
              </a:pathLst>
            </a:custGeom>
            <a:solidFill>
              <a:srgbClr val="7030A0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</p:grpSp>
      <p:sp>
        <p:nvSpPr>
          <p:cNvPr id="205" name="形状 77"/>
          <p:cNvSpPr/>
          <p:nvPr/>
        </p:nvSpPr>
        <p:spPr>
          <a:xfrm flipH="1" rot="12247128">
            <a:off x="4291569" y="2639969"/>
            <a:ext cx="562441" cy="753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2400" y="12000"/>
                  <a:pt x="8042" y="5472"/>
                  <a:pt x="16925" y="2016"/>
                </a:cubicBezTo>
                <a:lnTo>
                  <a:pt x="16621" y="0"/>
                </a:lnTo>
                <a:lnTo>
                  <a:pt x="21600" y="2698"/>
                </a:lnTo>
                <a:lnTo>
                  <a:pt x="17761" y="7555"/>
                </a:lnTo>
                <a:lnTo>
                  <a:pt x="17456" y="5539"/>
                </a:lnTo>
                <a:cubicBezTo>
                  <a:pt x="9419" y="6739"/>
                  <a:pt x="3600" y="12093"/>
                  <a:pt x="0" y="21600"/>
                </a:cubicBezTo>
                <a:close/>
              </a:path>
            </a:pathLst>
          </a:custGeom>
          <a:solidFill>
            <a:srgbClr val="7030A0"/>
          </a:solidFill>
          <a:ln w="12700">
            <a:solidFill>
              <a:srgbClr val="FFFFFF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206" name="矩形 78"/>
          <p:cNvSpPr/>
          <p:nvPr/>
        </p:nvSpPr>
        <p:spPr>
          <a:xfrm>
            <a:off x="1669624" y="3753036"/>
            <a:ext cx="2693983" cy="598001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218" name="组合 79"/>
          <p:cNvGrpSpPr/>
          <p:nvPr/>
        </p:nvGrpSpPr>
        <p:grpSpPr>
          <a:xfrm>
            <a:off x="2533264" y="3995833"/>
            <a:ext cx="2244337" cy="980512"/>
            <a:chOff x="0" y="0"/>
            <a:chExt cx="2244335" cy="980510"/>
          </a:xfrm>
        </p:grpSpPr>
        <p:grpSp>
          <p:nvGrpSpPr>
            <p:cNvPr id="209" name="圆角矩形 39"/>
            <p:cNvGrpSpPr/>
            <p:nvPr/>
          </p:nvGrpSpPr>
          <p:grpSpPr>
            <a:xfrm>
              <a:off x="0" y="-1"/>
              <a:ext cx="964274" cy="271780"/>
              <a:chOff x="0" y="0"/>
              <a:chExt cx="964273" cy="271778"/>
            </a:xfrm>
          </p:grpSpPr>
          <p:sp>
            <p:nvSpPr>
              <p:cNvPr id="207" name="圆角矩形"/>
              <p:cNvSpPr/>
              <p:nvPr/>
            </p:nvSpPr>
            <p:spPr>
              <a:xfrm>
                <a:off x="0" y="14684"/>
                <a:ext cx="964274" cy="24241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" dist="127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 b="1" sz="12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</a:p>
            </p:txBody>
          </p:sp>
          <p:sp>
            <p:nvSpPr>
              <p:cNvPr id="208" name="代码检索复用"/>
              <p:cNvSpPr txBox="1"/>
              <p:nvPr/>
            </p:nvSpPr>
            <p:spPr>
              <a:xfrm>
                <a:off x="11832" y="-1"/>
                <a:ext cx="940609" cy="2717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ctr">
                <a:spAutoFit/>
              </a:bodyPr>
              <a:lstStyle>
                <a:lvl1pPr algn="ctr">
                  <a:defRPr b="1" sz="11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pPr/>
                <a:r>
                  <a:t>代码检索复用</a:t>
                </a:r>
              </a:p>
            </p:txBody>
          </p:sp>
        </p:grpSp>
        <p:grpSp>
          <p:nvGrpSpPr>
            <p:cNvPr id="216" name="组合 81"/>
            <p:cNvGrpSpPr/>
            <p:nvPr/>
          </p:nvGrpSpPr>
          <p:grpSpPr>
            <a:xfrm>
              <a:off x="21360" y="241223"/>
              <a:ext cx="741425" cy="739288"/>
              <a:chOff x="-1" y="-1"/>
              <a:chExt cx="741423" cy="739286"/>
            </a:xfrm>
          </p:grpSpPr>
          <p:grpSp>
            <p:nvGrpSpPr>
              <p:cNvPr id="212" name="组合 83"/>
              <p:cNvGrpSpPr/>
              <p:nvPr/>
            </p:nvGrpSpPr>
            <p:grpSpPr>
              <a:xfrm>
                <a:off x="-2" y="-2"/>
                <a:ext cx="741425" cy="469694"/>
                <a:chOff x="-1" y="0"/>
                <a:chExt cx="741423" cy="469692"/>
              </a:xfrm>
            </p:grpSpPr>
            <p:sp>
              <p:nvSpPr>
                <p:cNvPr id="210" name="右箭头 33"/>
                <p:cNvSpPr/>
                <p:nvPr/>
              </p:nvSpPr>
              <p:spPr>
                <a:xfrm rot="17966569">
                  <a:off x="357813" y="140551"/>
                  <a:ext cx="400371" cy="195264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  <p:sp>
              <p:nvSpPr>
                <p:cNvPr id="211" name="右箭头 34"/>
                <p:cNvSpPr/>
                <p:nvPr/>
              </p:nvSpPr>
              <p:spPr>
                <a:xfrm rot="14414473">
                  <a:off x="-31065" y="143861"/>
                  <a:ext cx="437005" cy="181970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pPr>
                </a:p>
              </p:txBody>
            </p:sp>
          </p:grpSp>
          <p:grpSp>
            <p:nvGrpSpPr>
              <p:cNvPr id="215" name="图片 84"/>
              <p:cNvGrpSpPr/>
              <p:nvPr/>
            </p:nvGrpSpPr>
            <p:grpSpPr>
              <a:xfrm>
                <a:off x="85254" y="360641"/>
                <a:ext cx="554576" cy="378644"/>
                <a:chOff x="0" y="-1"/>
                <a:chExt cx="554575" cy="378643"/>
              </a:xfrm>
            </p:grpSpPr>
            <p:sp>
              <p:nvSpPr>
                <p:cNvPr id="213" name="矩形"/>
                <p:cNvSpPr/>
                <p:nvPr/>
              </p:nvSpPr>
              <p:spPr>
                <a:xfrm rot="10800000">
                  <a:off x="-1" y="-1"/>
                  <a:ext cx="554577" cy="378644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>
                    <a:defRPr>
                      <a:latin typeface="Times New Roman"/>
                      <a:ea typeface="Times New Roman"/>
                      <a:cs typeface="Times New Roman"/>
                      <a:sym typeface="Times New Roman"/>
                    </a:defRPr>
                  </a:pPr>
                </a:p>
              </p:txBody>
            </p:sp>
            <p:pic>
              <p:nvPicPr>
                <p:cNvPr id="214" name="image5.png" descr="image5.png"/>
                <p:cNvPicPr>
                  <a:picLocks noChangeAspect="1"/>
                </p:cNvPicPr>
                <p:nvPr/>
              </p:nvPicPr>
              <p:blipFill>
                <a:blip r:embed="rId6">
                  <a:extLst/>
                </a:blip>
                <a:stretch>
                  <a:fillRect/>
                </a:stretch>
              </p:blipFill>
              <p:spPr>
                <a:xfrm rot="10800000">
                  <a:off x="-1" y="-2"/>
                  <a:ext cx="554577" cy="378645"/>
                </a:xfrm>
                <a:prstGeom prst="rect">
                  <a:avLst/>
                </a:prstGeom>
                <a:ln w="3175" cap="flat">
                  <a:solidFill>
                    <a:srgbClr val="FFFFFF"/>
                  </a:solidFill>
                  <a:prstDash val="solid"/>
                  <a:round/>
                </a:ln>
                <a:effectLst/>
              </p:spPr>
            </p:pic>
          </p:grpSp>
        </p:grpSp>
        <p:sp>
          <p:nvSpPr>
            <p:cNvPr id="217" name="形状 82"/>
            <p:cNvSpPr/>
            <p:nvPr/>
          </p:nvSpPr>
          <p:spPr>
            <a:xfrm flipH="1">
              <a:off x="1857383" y="89369"/>
              <a:ext cx="386953" cy="5306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2400" y="12000"/>
                    <a:pt x="8042" y="5456"/>
                    <a:pt x="16925" y="1969"/>
                  </a:cubicBezTo>
                  <a:lnTo>
                    <a:pt x="16621" y="0"/>
                  </a:lnTo>
                  <a:lnTo>
                    <a:pt x="21600" y="2650"/>
                  </a:lnTo>
                  <a:lnTo>
                    <a:pt x="17773" y="7461"/>
                  </a:lnTo>
                  <a:lnTo>
                    <a:pt x="17469" y="5492"/>
                  </a:lnTo>
                  <a:cubicBezTo>
                    <a:pt x="9423" y="6692"/>
                    <a:pt x="3600" y="12061"/>
                    <a:pt x="0" y="21600"/>
                  </a:cubicBezTo>
                  <a:close/>
                </a:path>
              </a:pathLst>
            </a:custGeom>
            <a:solidFill>
              <a:srgbClr val="7030A0"/>
            </a:solidFill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大数据驱动的群智反馈优化"/>
          <p:cNvSpPr txBox="1"/>
          <p:nvPr>
            <p:ph type="title"/>
          </p:nvPr>
        </p:nvSpPr>
        <p:spPr>
          <a:xfrm>
            <a:off x="468312" y="-1"/>
            <a:ext cx="8229601" cy="764707"/>
          </a:xfrm>
          <a:prstGeom prst="rect">
            <a:avLst/>
          </a:prstGeom>
        </p:spPr>
        <p:txBody>
          <a:bodyPr/>
          <a:lstStyle>
            <a:lvl1pPr defTabSz="868680">
              <a:defRPr sz="3800"/>
            </a:lvl1pPr>
          </a:lstStyle>
          <a:p>
            <a:pPr/>
            <a:r>
              <a:t>大数据驱动的群智反馈优化</a:t>
            </a:r>
          </a:p>
        </p:txBody>
      </p:sp>
      <p:sp>
        <p:nvSpPr>
          <p:cNvPr id="223" name="幻灯片编号"/>
          <p:cNvSpPr txBox="1"/>
          <p:nvPr>
            <p:ph type="sldNum" sz="quarter" idx="4294967295"/>
          </p:nvPr>
        </p:nvSpPr>
        <p:spPr>
          <a:xfrm>
            <a:off x="8828920" y="6477000"/>
            <a:ext cx="315078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4" name="矩形 58"/>
          <p:cNvSpPr/>
          <p:nvPr/>
        </p:nvSpPr>
        <p:spPr>
          <a:xfrm>
            <a:off x="0" y="1451248"/>
            <a:ext cx="9144000" cy="454950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5400" dist="127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 b="1" sz="3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pic>
        <p:nvPicPr>
          <p:cNvPr id="225" name="图片 59" descr="图片 5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95" y="1516389"/>
            <a:ext cx="9144002" cy="43458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图片 60" descr="图片 6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20072" y="3689291"/>
            <a:ext cx="3336133" cy="1421608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矩形 61"/>
          <p:cNvSpPr/>
          <p:nvPr/>
        </p:nvSpPr>
        <p:spPr>
          <a:xfrm>
            <a:off x="5210576" y="3695072"/>
            <a:ext cx="3336131" cy="1402884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241" name="组合 62"/>
          <p:cNvGrpSpPr/>
          <p:nvPr/>
        </p:nvGrpSpPr>
        <p:grpSpPr>
          <a:xfrm>
            <a:off x="4344134" y="4805764"/>
            <a:ext cx="3774714" cy="1037402"/>
            <a:chOff x="0" y="0"/>
            <a:chExt cx="3774713" cy="1037400"/>
          </a:xfrm>
        </p:grpSpPr>
        <p:sp>
          <p:nvSpPr>
            <p:cNvPr id="228" name="矩形 63"/>
            <p:cNvSpPr/>
            <p:nvPr/>
          </p:nvSpPr>
          <p:spPr>
            <a:xfrm>
              <a:off x="1180140" y="529640"/>
              <a:ext cx="2594574" cy="50776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88A3A6"/>
              </a:solidFill>
              <a:prstDash val="dash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229" name="右箭头 49"/>
            <p:cNvSpPr/>
            <p:nvPr/>
          </p:nvSpPr>
          <p:spPr>
            <a:xfrm rot="14250176">
              <a:off x="1206255" y="287844"/>
              <a:ext cx="614064" cy="148049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30" name="右箭头 53"/>
            <p:cNvSpPr/>
            <p:nvPr/>
          </p:nvSpPr>
          <p:spPr>
            <a:xfrm rot="14250176">
              <a:off x="1702242" y="281049"/>
              <a:ext cx="605409" cy="161637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31" name="右箭头 63"/>
            <p:cNvSpPr/>
            <p:nvPr/>
          </p:nvSpPr>
          <p:spPr>
            <a:xfrm rot="17739428">
              <a:off x="2580240" y="258237"/>
              <a:ext cx="664704" cy="145830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32" name="右箭头 65"/>
            <p:cNvSpPr/>
            <p:nvPr/>
          </p:nvSpPr>
          <p:spPr>
            <a:xfrm rot="17859672">
              <a:off x="3115211" y="266435"/>
              <a:ext cx="665200" cy="124696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grpSp>
          <p:nvGrpSpPr>
            <p:cNvPr id="236" name="组合 88"/>
            <p:cNvGrpSpPr/>
            <p:nvPr/>
          </p:nvGrpSpPr>
          <p:grpSpPr>
            <a:xfrm>
              <a:off x="1404491" y="605648"/>
              <a:ext cx="2107510" cy="332344"/>
              <a:chOff x="0" y="0"/>
              <a:chExt cx="2107509" cy="332343"/>
            </a:xfrm>
          </p:grpSpPr>
          <p:pic>
            <p:nvPicPr>
              <p:cNvPr id="233" name="图片 91" descr="图片 91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rcRect l="21030" t="10732" r="19676" b="0"/>
              <a:stretch>
                <a:fillRect/>
              </a:stretch>
            </p:blipFill>
            <p:spPr>
              <a:xfrm>
                <a:off x="-1" y="24645"/>
                <a:ext cx="454112" cy="2830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sx="100000" sy="100000" kx="0" ky="0" algn="b" rotWithShape="0" blurRad="215900" dist="101600" dir="2700000">
                  <a:srgbClr val="333333">
                    <a:alpha val="64999"/>
                  </a:srgbClr>
                </a:outerShdw>
              </a:effectLst>
            </p:spPr>
          </p:pic>
          <p:pic>
            <p:nvPicPr>
              <p:cNvPr id="234" name="图片 92" descr="图片 92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rcRect l="0" t="29299" r="0" b="33160"/>
              <a:stretch>
                <a:fillRect/>
              </a:stretch>
            </p:blipFill>
            <p:spPr>
              <a:xfrm>
                <a:off x="533029" y="59152"/>
                <a:ext cx="597007" cy="2485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sx="100000" sy="100000" kx="0" ky="0" algn="b" rotWithShape="0" blurRad="139700" dist="0" dir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235" name="图片 93" descr="图片 93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1770363" y="0"/>
                <a:ext cx="337147" cy="33234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237" name="图片 89" descr="图片 89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607447" y="555378"/>
              <a:ext cx="482489" cy="4328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40" name="圆角矩形 78"/>
            <p:cNvGrpSpPr/>
            <p:nvPr/>
          </p:nvGrpSpPr>
          <p:grpSpPr>
            <a:xfrm>
              <a:off x="-1" y="661981"/>
              <a:ext cx="1404496" cy="246379"/>
              <a:chOff x="0" y="0"/>
              <a:chExt cx="1404494" cy="246378"/>
            </a:xfrm>
          </p:grpSpPr>
          <p:sp>
            <p:nvSpPr>
              <p:cNvPr id="238" name="圆角矩形"/>
              <p:cNvSpPr/>
              <p:nvPr/>
            </p:nvSpPr>
            <p:spPr>
              <a:xfrm>
                <a:off x="0" y="7963"/>
                <a:ext cx="1404495" cy="230457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" dist="127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 b="1" sz="12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</a:p>
            </p:txBody>
          </p:sp>
          <p:sp>
            <p:nvSpPr>
              <p:cNvPr id="239" name="代码分析检测工具优化"/>
              <p:cNvSpPr txBox="1"/>
              <p:nvPr/>
            </p:nvSpPr>
            <p:spPr>
              <a:xfrm>
                <a:off x="11249" y="-1"/>
                <a:ext cx="1381996" cy="2463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ctr">
                <a:spAutoFit/>
              </a:bodyPr>
              <a:lstStyle>
                <a:lvl1pPr algn="ctr">
                  <a:defRPr b="1" sz="1000">
                    <a:solidFill>
                      <a:srgbClr val="FFFFFF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pPr/>
                <a:r>
                  <a:t>代码分析检测工具优化</a:t>
                </a:r>
              </a:p>
            </p:txBody>
          </p:sp>
        </p:grpSp>
      </p:grpSp>
      <p:grpSp>
        <p:nvGrpSpPr>
          <p:cNvPr id="244" name="圆角矩形 39"/>
          <p:cNvGrpSpPr/>
          <p:nvPr/>
        </p:nvGrpSpPr>
        <p:grpSpPr>
          <a:xfrm>
            <a:off x="6135301" y="3906501"/>
            <a:ext cx="1278851" cy="259264"/>
            <a:chOff x="0" y="0"/>
            <a:chExt cx="1278849" cy="259263"/>
          </a:xfrm>
        </p:grpSpPr>
        <p:sp>
          <p:nvSpPr>
            <p:cNvPr id="242" name="圆角矩形"/>
            <p:cNvSpPr/>
            <p:nvPr/>
          </p:nvSpPr>
          <p:spPr>
            <a:xfrm>
              <a:off x="0" y="0"/>
              <a:ext cx="1278850" cy="259264"/>
            </a:xfrm>
            <a:prstGeom prst="roundRect">
              <a:avLst>
                <a:gd name="adj" fmla="val 16667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" dist="12700" dir="540000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43" name="标注引导与群体反馈"/>
            <p:cNvSpPr txBox="1"/>
            <p:nvPr/>
          </p:nvSpPr>
          <p:spPr>
            <a:xfrm>
              <a:off x="12656" y="6440"/>
              <a:ext cx="1253538" cy="2463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>
                <a:defRPr b="1" sz="1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标注引导与群体反馈</a:t>
              </a:r>
            </a:p>
          </p:txBody>
        </p:sp>
      </p:grpSp>
      <p:sp>
        <p:nvSpPr>
          <p:cNvPr id="245" name="形状 95"/>
          <p:cNvSpPr/>
          <p:nvPr/>
        </p:nvSpPr>
        <p:spPr>
          <a:xfrm flipH="1" rot="14163235">
            <a:off x="4799938" y="4481574"/>
            <a:ext cx="768292" cy="874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2400" y="12000"/>
                  <a:pt x="8042" y="5591"/>
                  <a:pt x="16925" y="2372"/>
                </a:cubicBezTo>
                <a:lnTo>
                  <a:pt x="16621" y="0"/>
                </a:lnTo>
                <a:lnTo>
                  <a:pt x="21600" y="3054"/>
                </a:lnTo>
                <a:lnTo>
                  <a:pt x="17681" y="8267"/>
                </a:lnTo>
                <a:lnTo>
                  <a:pt x="17377" y="5895"/>
                </a:lnTo>
                <a:cubicBezTo>
                  <a:pt x="9392" y="7095"/>
                  <a:pt x="3600" y="12330"/>
                  <a:pt x="0" y="21600"/>
                </a:cubicBezTo>
                <a:close/>
              </a:path>
            </a:pathLst>
          </a:custGeom>
          <a:solidFill>
            <a:srgbClr val="7030A0"/>
          </a:solidFill>
          <a:ln w="12700">
            <a:solidFill>
              <a:srgbClr val="FFFFFF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249" name="组合 99"/>
          <p:cNvGrpSpPr/>
          <p:nvPr/>
        </p:nvGrpSpPr>
        <p:grpSpPr>
          <a:xfrm>
            <a:off x="6121285" y="2934600"/>
            <a:ext cx="1230459" cy="1026855"/>
            <a:chOff x="0" y="0"/>
            <a:chExt cx="1230457" cy="1026853"/>
          </a:xfrm>
        </p:grpSpPr>
        <p:sp>
          <p:nvSpPr>
            <p:cNvPr id="246" name="右箭头 33"/>
            <p:cNvSpPr/>
            <p:nvPr/>
          </p:nvSpPr>
          <p:spPr>
            <a:xfrm rot="3229325">
              <a:off x="574263" y="572774"/>
              <a:ext cx="721194" cy="205007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47" name="右箭头 34"/>
            <p:cNvSpPr/>
            <p:nvPr/>
          </p:nvSpPr>
          <p:spPr>
            <a:xfrm rot="7917970">
              <a:off x="-59863" y="545939"/>
              <a:ext cx="820452" cy="204561"/>
            </a:xfrm>
            <a:prstGeom prst="rightArrow">
              <a:avLst>
                <a:gd name="adj1" fmla="val 50000"/>
                <a:gd name="adj2" fmla="val 50000"/>
              </a:avLst>
            </a:prstGeom>
            <a:gradFill flip="none" rotWithShape="1">
              <a:gsLst>
                <a:gs pos="0">
                  <a:srgbClr val="0070C0"/>
                </a:gs>
                <a:gs pos="63000">
                  <a:srgbClr val="B3C8E2"/>
                </a:gs>
                <a:gs pos="100000">
                  <a:srgbClr val="FFFFFF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pic>
          <p:nvPicPr>
            <p:cNvPr id="248" name="图片 103" descr="图片 103"/>
            <p:cNvPicPr>
              <a:picLocks noChangeAspect="1"/>
            </p:cNvPicPr>
            <p:nvPr/>
          </p:nvPicPr>
          <p:blipFill>
            <a:blip r:embed="rId9">
              <a:extLst/>
            </a:blip>
            <a:srcRect l="11817" t="0" r="11791" b="13933"/>
            <a:stretch>
              <a:fillRect/>
            </a:stretch>
          </p:blipFill>
          <p:spPr>
            <a:xfrm>
              <a:off x="410927" y="-1"/>
              <a:ext cx="514885" cy="399291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39700" dist="0" dir="0">
                <a:srgbClr val="000000">
                  <a:alpha val="70000"/>
                </a:srgbClr>
              </a:outerShdw>
            </a:effectLst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灯片编号占位符 3"/>
          <p:cNvSpPr txBox="1"/>
          <p:nvPr>
            <p:ph type="sldNum" sz="quarter" idx="4294967295"/>
          </p:nvPr>
        </p:nvSpPr>
        <p:spPr>
          <a:xfrm>
            <a:off x="8446472" y="163785"/>
            <a:ext cx="504058" cy="221953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56" name="组合 15"/>
          <p:cNvGrpSpPr/>
          <p:nvPr/>
        </p:nvGrpSpPr>
        <p:grpSpPr>
          <a:xfrm>
            <a:off x="8383333" y="145659"/>
            <a:ext cx="633415" cy="559335"/>
            <a:chOff x="0" y="0"/>
            <a:chExt cx="633414" cy="559333"/>
          </a:xfrm>
        </p:grpSpPr>
        <p:sp>
          <p:nvSpPr>
            <p:cNvPr id="254" name="圆角矩形 16"/>
            <p:cNvSpPr/>
            <p:nvPr/>
          </p:nvSpPr>
          <p:spPr>
            <a:xfrm>
              <a:off x="47234" y="-1"/>
              <a:ext cx="538947" cy="471201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255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208508"/>
              <a:ext cx="633415" cy="350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7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报告提纲</a:t>
            </a:r>
          </a:p>
        </p:txBody>
      </p:sp>
      <p:grpSp>
        <p:nvGrpSpPr>
          <p:cNvPr id="260" name="组合 3"/>
          <p:cNvGrpSpPr/>
          <p:nvPr/>
        </p:nvGrpSpPr>
        <p:grpSpPr>
          <a:xfrm>
            <a:off x="5724128" y="3963358"/>
            <a:ext cx="2894861" cy="2383019"/>
            <a:chOff x="0" y="0"/>
            <a:chExt cx="2894860" cy="2383018"/>
          </a:xfrm>
        </p:grpSpPr>
        <p:sp>
          <p:nvSpPr>
            <p:cNvPr id="258" name="矩形 9"/>
            <p:cNvSpPr txBox="1"/>
            <p:nvPr/>
          </p:nvSpPr>
          <p:spPr>
            <a:xfrm>
              <a:off x="-1" y="1935980"/>
              <a:ext cx="2894862" cy="447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lnSpc>
                  <a:spcPct val="150000"/>
                </a:lnSpc>
                <a:defRPr b="1" sz="2000">
                  <a:solidFill>
                    <a:srgbClr val="0066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需求联接、智能释放</a:t>
              </a:r>
            </a:p>
          </p:txBody>
        </p:sp>
        <p:pic>
          <p:nvPicPr>
            <p:cNvPr id="259" name="图片 1" descr="图片 1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0362" y="0"/>
              <a:ext cx="2658599" cy="1935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61" name="内容占位符 2"/>
          <p:cNvSpPr txBox="1"/>
          <p:nvPr>
            <p:ph type="body" sz="half" idx="1"/>
          </p:nvPr>
        </p:nvSpPr>
        <p:spPr>
          <a:xfrm>
            <a:off x="1331593" y="1268729"/>
            <a:ext cx="3759203" cy="37084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一、背景动机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二、系统展示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三、研究成果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四、未来展望</a:t>
            </a:r>
          </a:p>
        </p:txBody>
      </p:sp>
      <p:sp>
        <p:nvSpPr>
          <p:cNvPr id="262" name="左箭头 12"/>
          <p:cNvSpPr/>
          <p:nvPr/>
        </p:nvSpPr>
        <p:spPr>
          <a:xfrm>
            <a:off x="4911242" y="3064903"/>
            <a:ext cx="792090" cy="484634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505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内容占位符 2"/>
          <p:cNvSpPr txBox="1"/>
          <p:nvPr/>
        </p:nvSpPr>
        <p:spPr>
          <a:xfrm>
            <a:off x="93028" y="873090"/>
            <a:ext cx="8686801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marL="342900" indent="-342900" algn="just">
              <a:spcBef>
                <a:spcPts val="600"/>
              </a:spcBef>
              <a:buClr>
                <a:srgbClr val="003366"/>
              </a:buClr>
              <a:buSzPct val="100000"/>
              <a:buFont typeface="Arial"/>
              <a:buChar char="♦"/>
              <a:defRPr b="1" sz="28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绿盟杯全国高校绿色计算大赛</a:t>
            </a:r>
          </a:p>
        </p:txBody>
      </p:sp>
      <p:sp>
        <p:nvSpPr>
          <p:cNvPr id="267" name="标题 1"/>
          <p:cNvSpPr txBox="1"/>
          <p:nvPr>
            <p:ph type="title"/>
          </p:nvPr>
        </p:nvSpPr>
        <p:spPr>
          <a:xfrm>
            <a:off x="468312" y="-1"/>
            <a:ext cx="7560072" cy="764706"/>
          </a:xfrm>
          <a:prstGeom prst="rect">
            <a:avLst/>
          </a:prstGeom>
        </p:spPr>
        <p:txBody>
          <a:bodyPr/>
          <a:lstStyle/>
          <a:p>
            <a:pPr/>
            <a:r>
              <a:t>标注大赛</a:t>
            </a:r>
          </a:p>
        </p:txBody>
      </p:sp>
      <p:sp>
        <p:nvSpPr>
          <p:cNvPr id="268" name="文本框 46"/>
          <p:cNvSpPr txBox="1"/>
          <p:nvPr/>
        </p:nvSpPr>
        <p:spPr>
          <a:xfrm>
            <a:off x="505512" y="1985975"/>
            <a:ext cx="3156997" cy="4081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marL="342899" indent="-342899" algn="just">
              <a:spcBef>
                <a:spcPts val="600"/>
              </a:spcBef>
              <a:buClr>
                <a:srgbClr val="003366"/>
              </a:buClr>
              <a:buSzPct val="100000"/>
              <a:buFont typeface="Arial"/>
              <a:buChar char="♦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来自国防科技大学，北京大学，上海交通大学等全国112个高校共961 名参赛选手参与了开源标注比赛。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342899" indent="-342899" algn="just">
              <a:spcBef>
                <a:spcPts val="600"/>
              </a:spcBef>
              <a:buClr>
                <a:srgbClr val="003366"/>
              </a:buClr>
              <a:buSzPct val="100000"/>
              <a:buFont typeface="Arial"/>
              <a:buChar char="♦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 marL="342899" indent="-342899" algn="just">
              <a:spcBef>
                <a:spcPts val="600"/>
              </a:spcBef>
              <a:buClr>
                <a:srgbClr val="003366"/>
              </a:buClr>
              <a:buSzPct val="100000"/>
              <a:buFont typeface="Arial"/>
              <a:buChar char="♦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当前codepedia平台的总注释数量已经达到了</a:t>
            </a:r>
            <a:r>
              <a:rPr>
                <a:solidFill>
                  <a:srgbClr val="FF2600"/>
                </a:solidFill>
              </a:rPr>
              <a:t>151057条</a:t>
            </a:r>
            <a:r>
              <a:t>，竞赛标注文件注释的覆盖率达到了</a:t>
            </a:r>
            <a:r>
              <a:rPr>
                <a:solidFill>
                  <a:srgbClr val="FF2600"/>
                </a:solidFill>
              </a:rPr>
              <a:t>83%</a:t>
            </a:r>
            <a:r>
              <a:t>。</a:t>
            </a:r>
          </a:p>
        </p:txBody>
      </p:sp>
      <p:pic>
        <p:nvPicPr>
          <p:cNvPr id="26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89073" y="1846022"/>
            <a:ext cx="5282422" cy="39293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高质量标注展示"/>
          <p:cNvSpPr txBox="1"/>
          <p:nvPr>
            <p:ph type="title"/>
          </p:nvPr>
        </p:nvSpPr>
        <p:spPr>
          <a:xfrm>
            <a:off x="468312" y="-1"/>
            <a:ext cx="8229601" cy="764707"/>
          </a:xfrm>
          <a:prstGeom prst="rect">
            <a:avLst/>
          </a:prstGeom>
        </p:spPr>
        <p:txBody>
          <a:bodyPr/>
          <a:lstStyle/>
          <a:p>
            <a:pPr/>
            <a:r>
              <a:t>高质量标注展示</a:t>
            </a:r>
          </a:p>
        </p:txBody>
      </p:sp>
      <p:sp>
        <p:nvSpPr>
          <p:cNvPr id="274" name="幻灯片编号"/>
          <p:cNvSpPr txBox="1"/>
          <p:nvPr>
            <p:ph type="sldNum" sz="quarter" idx="4294967295"/>
          </p:nvPr>
        </p:nvSpPr>
        <p:spPr>
          <a:xfrm>
            <a:off x="8813838" y="6477000"/>
            <a:ext cx="330160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5" name="文本框 4"/>
          <p:cNvSpPr txBox="1"/>
          <p:nvPr/>
        </p:nvSpPr>
        <p:spPr>
          <a:xfrm>
            <a:off x="317144" y="2088975"/>
            <a:ext cx="2665538" cy="25485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pPr>
            <a:r>
              <a:t>包括:</a:t>
            </a:r>
          </a:p>
          <a:p>
            <a: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pPr>
            <a:r>
              <a:t>1.代码主要功能</a:t>
            </a:r>
          </a:p>
          <a:p>
            <a: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pPr>
            <a:r>
              <a:t>2.代码的应用流程</a:t>
            </a:r>
          </a:p>
          <a:p>
            <a: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pPr>
            <a:r>
              <a:t>3.代码的核心实现思路</a:t>
            </a:r>
          </a:p>
          <a:p>
            <a: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pPr>
            <a:r>
              <a:t>4.代码的时间复杂度和空间复杂度分析</a:t>
            </a:r>
          </a:p>
        </p:txBody>
      </p:sp>
      <p:pic>
        <p:nvPicPr>
          <p:cNvPr id="276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9885" y="1869174"/>
            <a:ext cx="5592339" cy="4029913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直接连接符 6"/>
          <p:cNvSpPr/>
          <p:nvPr/>
        </p:nvSpPr>
        <p:spPr>
          <a:xfrm>
            <a:off x="6110485" y="3057491"/>
            <a:ext cx="1782200" cy="2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8" name="直接连接符 7"/>
          <p:cNvSpPr/>
          <p:nvPr/>
        </p:nvSpPr>
        <p:spPr>
          <a:xfrm>
            <a:off x="6075509" y="3242342"/>
            <a:ext cx="1782199" cy="2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281" name="对话气泡: 矩形 8"/>
          <p:cNvGrpSpPr/>
          <p:nvPr/>
        </p:nvGrpSpPr>
        <p:grpSpPr>
          <a:xfrm>
            <a:off x="4164437" y="2159030"/>
            <a:ext cx="1949034" cy="875410"/>
            <a:chOff x="0" y="0"/>
            <a:chExt cx="1949032" cy="875409"/>
          </a:xfrm>
        </p:grpSpPr>
        <p:sp>
          <p:nvSpPr>
            <p:cNvPr id="279" name="形状"/>
            <p:cNvSpPr/>
            <p:nvPr/>
          </p:nvSpPr>
          <p:spPr>
            <a:xfrm>
              <a:off x="25210" y="0"/>
              <a:ext cx="1923822" cy="875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5583" y="0"/>
                  </a:lnTo>
                  <a:lnTo>
                    <a:pt x="15583" y="11337"/>
                  </a:lnTo>
                  <a:lnTo>
                    <a:pt x="12986" y="11337"/>
                  </a:lnTo>
                  <a:lnTo>
                    <a:pt x="21600" y="21600"/>
                  </a:lnTo>
                  <a:lnTo>
                    <a:pt x="9090" y="11337"/>
                  </a:lnTo>
                  <a:lnTo>
                    <a:pt x="0" y="11337"/>
                  </a:lnTo>
                  <a:lnTo>
                    <a:pt x="0" y="6614"/>
                  </a:lnTo>
                  <a:close/>
                </a:path>
              </a:pathLst>
            </a:custGeom>
            <a:solidFill>
              <a:srgbClr val="C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80" name="代码主要功能"/>
            <p:cNvSpPr txBox="1"/>
            <p:nvPr/>
          </p:nvSpPr>
          <p:spPr>
            <a:xfrm>
              <a:off x="-1" y="43992"/>
              <a:ext cx="1438299" cy="37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999" tIns="26999" rIns="26999" bIns="2699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代码主要功能</a:t>
              </a:r>
            </a:p>
          </p:txBody>
        </p:sp>
      </p:grpSp>
      <p:sp>
        <p:nvSpPr>
          <p:cNvPr id="282" name="直接连接符 9"/>
          <p:cNvSpPr/>
          <p:nvPr/>
        </p:nvSpPr>
        <p:spPr>
          <a:xfrm>
            <a:off x="6075509" y="3551337"/>
            <a:ext cx="1782199" cy="2"/>
          </a:xfrm>
          <a:prstGeom prst="line">
            <a:avLst/>
          </a:prstGeom>
          <a:ln w="12700">
            <a:solidFill>
              <a:srgbClr val="0070C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3" name="直接连接符 10"/>
          <p:cNvSpPr/>
          <p:nvPr/>
        </p:nvSpPr>
        <p:spPr>
          <a:xfrm>
            <a:off x="7051967" y="3381526"/>
            <a:ext cx="805742" cy="2"/>
          </a:xfrm>
          <a:prstGeom prst="line">
            <a:avLst/>
          </a:prstGeom>
          <a:ln w="12700">
            <a:solidFill>
              <a:srgbClr val="0070C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4" name="直接连接符 11"/>
          <p:cNvSpPr/>
          <p:nvPr/>
        </p:nvSpPr>
        <p:spPr>
          <a:xfrm>
            <a:off x="6067716" y="3736189"/>
            <a:ext cx="1254284" cy="1"/>
          </a:xfrm>
          <a:prstGeom prst="line">
            <a:avLst/>
          </a:prstGeom>
          <a:ln w="12700">
            <a:solidFill>
              <a:srgbClr val="0070C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287" name="对话气泡: 矩形 12"/>
          <p:cNvGrpSpPr/>
          <p:nvPr/>
        </p:nvGrpSpPr>
        <p:grpSpPr>
          <a:xfrm>
            <a:off x="4146397" y="2880105"/>
            <a:ext cx="1949034" cy="672787"/>
            <a:chOff x="0" y="0"/>
            <a:chExt cx="1949032" cy="672786"/>
          </a:xfrm>
        </p:grpSpPr>
        <p:sp>
          <p:nvSpPr>
            <p:cNvPr id="285" name="形状"/>
            <p:cNvSpPr/>
            <p:nvPr/>
          </p:nvSpPr>
          <p:spPr>
            <a:xfrm>
              <a:off x="25210" y="-1"/>
              <a:ext cx="1923822" cy="672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5583" y="0"/>
                  </a:lnTo>
                  <a:lnTo>
                    <a:pt x="15583" y="14752"/>
                  </a:lnTo>
                  <a:lnTo>
                    <a:pt x="12986" y="14752"/>
                  </a:lnTo>
                  <a:lnTo>
                    <a:pt x="21600" y="21600"/>
                  </a:lnTo>
                  <a:lnTo>
                    <a:pt x="9090" y="14752"/>
                  </a:lnTo>
                  <a:lnTo>
                    <a:pt x="0" y="14752"/>
                  </a:lnTo>
                  <a:lnTo>
                    <a:pt x="0" y="8605"/>
                  </a:lnTo>
                  <a:close/>
                </a:path>
              </a:pathLst>
            </a:custGeom>
            <a:solidFill>
              <a:srgbClr val="00B0F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86" name="代码应用流程"/>
            <p:cNvSpPr txBox="1"/>
            <p:nvPr/>
          </p:nvSpPr>
          <p:spPr>
            <a:xfrm>
              <a:off x="-1" y="43993"/>
              <a:ext cx="1438299" cy="37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999" tIns="26999" rIns="26999" bIns="2699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代码应用流程</a:t>
              </a:r>
            </a:p>
          </p:txBody>
        </p:sp>
      </p:grpSp>
      <p:sp>
        <p:nvSpPr>
          <p:cNvPr id="288" name="直接连接符 13"/>
          <p:cNvSpPr/>
          <p:nvPr/>
        </p:nvSpPr>
        <p:spPr>
          <a:xfrm>
            <a:off x="6071520" y="4029598"/>
            <a:ext cx="1782200" cy="2"/>
          </a:xfrm>
          <a:prstGeom prst="line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9" name="直接连接符 14"/>
          <p:cNvSpPr/>
          <p:nvPr/>
        </p:nvSpPr>
        <p:spPr>
          <a:xfrm>
            <a:off x="6072066" y="4198862"/>
            <a:ext cx="1782200" cy="2"/>
          </a:xfrm>
          <a:prstGeom prst="line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0" name="直接连接符 15"/>
          <p:cNvSpPr/>
          <p:nvPr/>
        </p:nvSpPr>
        <p:spPr>
          <a:xfrm>
            <a:off x="6076715" y="4369902"/>
            <a:ext cx="1782200" cy="2"/>
          </a:xfrm>
          <a:prstGeom prst="line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1" name="直接连接符 16"/>
          <p:cNvSpPr/>
          <p:nvPr/>
        </p:nvSpPr>
        <p:spPr>
          <a:xfrm>
            <a:off x="6058529" y="4530961"/>
            <a:ext cx="1782200" cy="2"/>
          </a:xfrm>
          <a:prstGeom prst="line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2" name="直接连接符 17"/>
          <p:cNvSpPr/>
          <p:nvPr/>
        </p:nvSpPr>
        <p:spPr>
          <a:xfrm>
            <a:off x="6089701" y="3884128"/>
            <a:ext cx="1782200" cy="2"/>
          </a:xfrm>
          <a:prstGeom prst="line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3" name="直接连接符 18"/>
          <p:cNvSpPr/>
          <p:nvPr/>
        </p:nvSpPr>
        <p:spPr>
          <a:xfrm>
            <a:off x="6066323" y="4694620"/>
            <a:ext cx="1579713" cy="2"/>
          </a:xfrm>
          <a:prstGeom prst="line">
            <a:avLst/>
          </a:prstGeom>
          <a:ln w="12700">
            <a:solidFill>
              <a:srgbClr val="00B05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296" name="对话气泡: 矩形 19"/>
          <p:cNvGrpSpPr/>
          <p:nvPr/>
        </p:nvGrpSpPr>
        <p:grpSpPr>
          <a:xfrm>
            <a:off x="4160505" y="3670330"/>
            <a:ext cx="1949034" cy="672788"/>
            <a:chOff x="0" y="0"/>
            <a:chExt cx="1949032" cy="672786"/>
          </a:xfrm>
        </p:grpSpPr>
        <p:sp>
          <p:nvSpPr>
            <p:cNvPr id="294" name="形状"/>
            <p:cNvSpPr/>
            <p:nvPr/>
          </p:nvSpPr>
          <p:spPr>
            <a:xfrm>
              <a:off x="25210" y="-1"/>
              <a:ext cx="1923822" cy="672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5583" y="0"/>
                  </a:lnTo>
                  <a:lnTo>
                    <a:pt x="15583" y="14752"/>
                  </a:lnTo>
                  <a:lnTo>
                    <a:pt x="12986" y="14752"/>
                  </a:lnTo>
                  <a:lnTo>
                    <a:pt x="21600" y="21600"/>
                  </a:lnTo>
                  <a:lnTo>
                    <a:pt x="9090" y="14752"/>
                  </a:lnTo>
                  <a:lnTo>
                    <a:pt x="0" y="14752"/>
                  </a:lnTo>
                  <a:lnTo>
                    <a:pt x="0" y="8605"/>
                  </a:ln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95" name="代码实现思路"/>
            <p:cNvSpPr txBox="1"/>
            <p:nvPr/>
          </p:nvSpPr>
          <p:spPr>
            <a:xfrm>
              <a:off x="-1" y="43993"/>
              <a:ext cx="1438299" cy="37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999" tIns="26999" rIns="26999" bIns="2699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代码实现思路</a:t>
              </a:r>
            </a:p>
          </p:txBody>
        </p:sp>
      </p:grpSp>
      <p:grpSp>
        <p:nvGrpSpPr>
          <p:cNvPr id="299" name="对话气泡: 矩形 20"/>
          <p:cNvGrpSpPr/>
          <p:nvPr/>
        </p:nvGrpSpPr>
        <p:grpSpPr>
          <a:xfrm>
            <a:off x="4161911" y="4641034"/>
            <a:ext cx="1923823" cy="459489"/>
            <a:chOff x="0" y="0"/>
            <a:chExt cx="1923821" cy="459488"/>
          </a:xfrm>
        </p:grpSpPr>
        <p:sp>
          <p:nvSpPr>
            <p:cNvPr id="297" name="形状"/>
            <p:cNvSpPr/>
            <p:nvPr/>
          </p:nvSpPr>
          <p:spPr>
            <a:xfrm>
              <a:off x="-1" y="-1"/>
              <a:ext cx="1923823" cy="459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5583" y="0"/>
                  </a:lnTo>
                  <a:lnTo>
                    <a:pt x="15583" y="3600"/>
                  </a:lnTo>
                  <a:lnTo>
                    <a:pt x="21600" y="2319"/>
                  </a:lnTo>
                  <a:lnTo>
                    <a:pt x="15583" y="9000"/>
                  </a:lnTo>
                  <a:lnTo>
                    <a:pt x="15583" y="21600"/>
                  </a:lnTo>
                  <a:lnTo>
                    <a:pt x="0" y="21600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rgbClr val="00B05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298" name="代码复杂度"/>
            <p:cNvSpPr txBox="1"/>
            <p:nvPr/>
          </p:nvSpPr>
          <p:spPr>
            <a:xfrm>
              <a:off x="89088" y="43992"/>
              <a:ext cx="1209699" cy="37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999" tIns="26999" rIns="26999" bIns="2699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代码复杂度</a:t>
              </a:r>
            </a:p>
          </p:txBody>
        </p:sp>
      </p:grpSp>
      <p:sp>
        <p:nvSpPr>
          <p:cNvPr id="300" name="内容占位符 2"/>
          <p:cNvSpPr txBox="1"/>
          <p:nvPr/>
        </p:nvSpPr>
        <p:spPr>
          <a:xfrm>
            <a:off x="93028" y="873090"/>
            <a:ext cx="8686801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marL="342900" indent="-342900" algn="just">
              <a:spcBef>
                <a:spcPts val="600"/>
              </a:spcBef>
              <a:buClr>
                <a:srgbClr val="003366"/>
              </a:buClr>
              <a:buSzPct val="100000"/>
              <a:buFont typeface="Arial"/>
              <a:buChar char="♦"/>
              <a:defRPr b="1" sz="28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代码标注涵盖的多个方面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多维度标注"/>
          <p:cNvSpPr txBox="1"/>
          <p:nvPr>
            <p:ph type="title"/>
          </p:nvPr>
        </p:nvSpPr>
        <p:spPr>
          <a:xfrm>
            <a:off x="468312" y="-1"/>
            <a:ext cx="8229601" cy="764707"/>
          </a:xfrm>
          <a:prstGeom prst="rect">
            <a:avLst/>
          </a:prstGeom>
        </p:spPr>
        <p:txBody>
          <a:bodyPr/>
          <a:lstStyle/>
          <a:p>
            <a:pPr/>
            <a:r>
              <a:t>多维度标注</a:t>
            </a:r>
          </a:p>
        </p:txBody>
      </p:sp>
      <p:sp>
        <p:nvSpPr>
          <p:cNvPr id="305" name="幻灯片编号"/>
          <p:cNvSpPr txBox="1"/>
          <p:nvPr>
            <p:ph type="sldNum" sz="quarter" idx="4294967295"/>
          </p:nvPr>
        </p:nvSpPr>
        <p:spPr>
          <a:xfrm>
            <a:off x="8813838" y="6477000"/>
            <a:ext cx="330160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08" name="组合 4"/>
          <p:cNvGrpSpPr/>
          <p:nvPr/>
        </p:nvGrpSpPr>
        <p:grpSpPr>
          <a:xfrm>
            <a:off x="3329861" y="1912230"/>
            <a:ext cx="5592340" cy="4037087"/>
            <a:chOff x="0" y="-1"/>
            <a:chExt cx="5592339" cy="4037085"/>
          </a:xfrm>
        </p:grpSpPr>
        <p:pic>
          <p:nvPicPr>
            <p:cNvPr id="306" name="图片 5" descr="图片 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2"/>
              <a:ext cx="5592341" cy="40299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7" name="图片 6" descr="图片 6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561662" y="1044576"/>
              <a:ext cx="2194179" cy="29925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09" name="矩形 7"/>
          <p:cNvSpPr/>
          <p:nvPr/>
        </p:nvSpPr>
        <p:spPr>
          <a:xfrm>
            <a:off x="6678234" y="2671708"/>
            <a:ext cx="720082" cy="185431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lIns="45718" tIns="45718" rIns="45718" bIns="45718" anchor="ctr"/>
          <a:lstStyle/>
          <a:p>
            <a:pPr algn="ctr">
              <a:defRPr sz="12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310" name="矩形 8"/>
          <p:cNvSpPr/>
          <p:nvPr/>
        </p:nvSpPr>
        <p:spPr>
          <a:xfrm>
            <a:off x="6030162" y="2959673"/>
            <a:ext cx="1998224" cy="545537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lIns="45718" tIns="45718" rIns="45718" bIns="45718" anchor="ctr"/>
          <a:lstStyle/>
          <a:p>
            <a:pPr algn="ctr">
              <a:defRPr sz="12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311" name="矩形 9"/>
          <p:cNvSpPr/>
          <p:nvPr/>
        </p:nvSpPr>
        <p:spPr>
          <a:xfrm>
            <a:off x="6031369" y="4398345"/>
            <a:ext cx="1998224" cy="727045"/>
          </a:xfrm>
          <a:prstGeom prst="rect">
            <a:avLst/>
          </a:prstGeom>
          <a:ln w="12700">
            <a:solidFill>
              <a:srgbClr val="FFC000"/>
            </a:solidFill>
          </a:ln>
        </p:spPr>
        <p:txBody>
          <a:bodyPr lIns="45718" tIns="45718" rIns="45718" bIns="45718" anchor="ctr"/>
          <a:lstStyle/>
          <a:p>
            <a:pPr algn="ctr">
              <a:defRPr sz="12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312" name="矩形 10"/>
          <p:cNvSpPr/>
          <p:nvPr/>
        </p:nvSpPr>
        <p:spPr>
          <a:xfrm>
            <a:off x="6030162" y="5584618"/>
            <a:ext cx="1998224" cy="357528"/>
          </a:xfrm>
          <a:prstGeom prst="rect">
            <a:avLst/>
          </a:prstGeom>
          <a:ln w="12700">
            <a:solidFill>
              <a:srgbClr val="00B0F0"/>
            </a:solidFill>
          </a:ln>
        </p:spPr>
        <p:txBody>
          <a:bodyPr lIns="45718" tIns="45718" rIns="45718" bIns="45718" anchor="ctr"/>
          <a:lstStyle/>
          <a:p>
            <a:pPr algn="ctr">
              <a:defRPr sz="12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grpSp>
        <p:nvGrpSpPr>
          <p:cNvPr id="315" name="矩形 11"/>
          <p:cNvGrpSpPr/>
          <p:nvPr/>
        </p:nvGrpSpPr>
        <p:grpSpPr>
          <a:xfrm>
            <a:off x="4193957" y="2613379"/>
            <a:ext cx="700822" cy="2847999"/>
            <a:chOff x="0" y="0"/>
            <a:chExt cx="700821" cy="2847998"/>
          </a:xfrm>
        </p:grpSpPr>
        <p:sp>
          <p:nvSpPr>
            <p:cNvPr id="313" name="矩形"/>
            <p:cNvSpPr/>
            <p:nvPr/>
          </p:nvSpPr>
          <p:spPr>
            <a:xfrm>
              <a:off x="0" y="22358"/>
              <a:ext cx="700822" cy="2803282"/>
            </a:xfrm>
            <a:prstGeom prst="rect">
              <a:avLst/>
            </a:prstGeom>
            <a:solidFill>
              <a:srgbClr val="C0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314" name="代…"/>
            <p:cNvSpPr txBox="1"/>
            <p:nvPr/>
          </p:nvSpPr>
          <p:spPr>
            <a:xfrm>
              <a:off x="173950" y="-1"/>
              <a:ext cx="352921" cy="2847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6999" tIns="26999" rIns="26999" bIns="26999" numCol="1" anchor="ctr">
              <a:spAutoFit/>
            </a:bodyPr>
            <a:lstStyle/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代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码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标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注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的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多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样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化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表</a:t>
              </a:r>
            </a:p>
            <a:p>
              <a:pPr algn="ctr">
                <a:defRPr b="1" sz="16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达</a:t>
              </a:r>
            </a:p>
          </p:txBody>
        </p:sp>
      </p:grpSp>
      <p:sp>
        <p:nvSpPr>
          <p:cNvPr id="316" name="直接箭头连接符 12"/>
          <p:cNvSpPr/>
          <p:nvPr/>
        </p:nvSpPr>
        <p:spPr>
          <a:xfrm flipV="1">
            <a:off x="4894838" y="3511726"/>
            <a:ext cx="1272259" cy="412125"/>
          </a:xfrm>
          <a:prstGeom prst="line">
            <a:avLst/>
          </a:prstGeom>
          <a:ln w="25400">
            <a:solidFill>
              <a:srgbClr val="C00000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7" name="直接箭头连接符 13"/>
          <p:cNvSpPr/>
          <p:nvPr/>
        </p:nvSpPr>
        <p:spPr>
          <a:xfrm>
            <a:off x="4842028" y="4153280"/>
            <a:ext cx="1188135" cy="432050"/>
          </a:xfrm>
          <a:prstGeom prst="line">
            <a:avLst/>
          </a:prstGeom>
          <a:ln w="25400">
            <a:solidFill>
              <a:srgbClr val="FFC000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8" name="直接箭头连接符 14"/>
          <p:cNvSpPr/>
          <p:nvPr/>
        </p:nvSpPr>
        <p:spPr>
          <a:xfrm>
            <a:off x="4842029" y="4153281"/>
            <a:ext cx="1188134" cy="1476626"/>
          </a:xfrm>
          <a:prstGeom prst="line">
            <a:avLst/>
          </a:prstGeom>
          <a:ln w="25400">
            <a:solidFill>
              <a:srgbClr val="00B0F0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9" name="文本框 15"/>
          <p:cNvSpPr txBox="1"/>
          <p:nvPr/>
        </p:nvSpPr>
        <p:spPr>
          <a:xfrm>
            <a:off x="306874" y="2131352"/>
            <a:ext cx="2280355" cy="2202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>
            <a:lvl1pPr algn="just">
              <a:spcBef>
                <a:spcPts val="600"/>
              </a:spcBef>
              <a:defRPr b="1" sz="2000">
                <a:solidFill>
                  <a:srgbClr val="002060"/>
                </a:solidFill>
              </a:defRPr>
            </a:lvl1pPr>
          </a:lstStyle>
          <a:p>
            <a:pPr/>
            <a:r>
              <a:t>不同的同学从不同的维度、或者用不同的表达方式对代码的功能、流程、实训思路等方面进行描述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内容占位符 2"/>
          <p:cNvSpPr txBox="1"/>
          <p:nvPr>
            <p:ph type="body" sz="half" idx="1"/>
          </p:nvPr>
        </p:nvSpPr>
        <p:spPr>
          <a:xfrm>
            <a:off x="228600" y="1309394"/>
            <a:ext cx="8686800" cy="2362552"/>
          </a:xfrm>
          <a:prstGeom prst="rect">
            <a:avLst/>
          </a:prstGeom>
        </p:spPr>
        <p:txBody>
          <a:bodyPr/>
          <a:lstStyle/>
          <a:p>
            <a:pPr marL="177164" indent="-177164" algn="just" defTabSz="566927">
              <a:spcBef>
                <a:spcPts val="400"/>
              </a:spcBef>
              <a:buFont typeface="Arial"/>
              <a:buChar char="♦"/>
              <a:defRPr b="1" sz="24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中国工程院咨询研究项目《中国人工智能</a:t>
            </a:r>
            <a:r>
              <a:rPr>
                <a:latin typeface="+mn-lt"/>
                <a:ea typeface="+mn-ea"/>
                <a:cs typeface="+mn-cs"/>
                <a:sym typeface="Arial"/>
              </a:rPr>
              <a:t>2.0</a:t>
            </a:r>
            <a:r>
              <a:t>发展战略研究》</a:t>
            </a:r>
          </a:p>
          <a:p>
            <a:pPr marL="177165" indent="-177165" algn="just" defTabSz="566927">
              <a:spcBef>
                <a:spcPts val="400"/>
              </a:spcBef>
              <a:buFont typeface="Arial"/>
              <a:buChar char="♦"/>
              <a:defRPr b="1" sz="24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专利：</a:t>
            </a:r>
          </a:p>
          <a:p>
            <a:pPr lvl="1" marL="460629" indent="-177163" algn="just" defTabSz="566927">
              <a:spcBef>
                <a:spcPts val="400"/>
              </a:spcBef>
              <a:buFont typeface="Arial"/>
              <a:buChar char="♦"/>
              <a:defRPr b="1" sz="24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1.《一种提高开源代码注释率及注释质量的方法》</a:t>
            </a:r>
          </a:p>
          <a:p>
            <a:pPr lvl="1" marL="460629" indent="-177163" algn="just" defTabSz="566927">
              <a:spcBef>
                <a:spcPts val="400"/>
              </a:spcBef>
              <a:buFont typeface="Arial"/>
              <a:buChar char="♦"/>
              <a:defRPr b="1" sz="24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2.《基于</a:t>
            </a:r>
            <a:r>
              <a:rPr>
                <a:latin typeface="+mn-lt"/>
                <a:ea typeface="+mn-ea"/>
                <a:cs typeface="+mn-cs"/>
                <a:sym typeface="Arial"/>
              </a:rPr>
              <a:t>Codepedia</a:t>
            </a:r>
            <a:r>
              <a:t>众包平台的第三方工具优化方法》</a:t>
            </a:r>
          </a:p>
        </p:txBody>
      </p:sp>
      <p:sp>
        <p:nvSpPr>
          <p:cNvPr id="324" name="标题 1"/>
          <p:cNvSpPr txBox="1"/>
          <p:nvPr>
            <p:ph type="title"/>
          </p:nvPr>
        </p:nvSpPr>
        <p:spPr>
          <a:xfrm>
            <a:off x="468312" y="-1"/>
            <a:ext cx="7560072" cy="764706"/>
          </a:xfrm>
          <a:prstGeom prst="rect">
            <a:avLst/>
          </a:prstGeom>
        </p:spPr>
        <p:txBody>
          <a:bodyPr/>
          <a:lstStyle/>
          <a:p>
            <a:pPr/>
            <a:r>
              <a:t>理论成果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灯片编号占位符 3"/>
          <p:cNvSpPr txBox="1"/>
          <p:nvPr>
            <p:ph type="sldNum" sz="quarter" idx="4294967295"/>
          </p:nvPr>
        </p:nvSpPr>
        <p:spPr>
          <a:xfrm>
            <a:off x="8446472" y="163785"/>
            <a:ext cx="504058" cy="221953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331" name="组合 15"/>
          <p:cNvGrpSpPr/>
          <p:nvPr/>
        </p:nvGrpSpPr>
        <p:grpSpPr>
          <a:xfrm>
            <a:off x="8383333" y="145659"/>
            <a:ext cx="633415" cy="559335"/>
            <a:chOff x="0" y="0"/>
            <a:chExt cx="633414" cy="559333"/>
          </a:xfrm>
        </p:grpSpPr>
        <p:sp>
          <p:nvSpPr>
            <p:cNvPr id="329" name="圆角矩形 16"/>
            <p:cNvSpPr/>
            <p:nvPr/>
          </p:nvSpPr>
          <p:spPr>
            <a:xfrm>
              <a:off x="47234" y="-1"/>
              <a:ext cx="538947" cy="471201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330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208508"/>
              <a:ext cx="633415" cy="350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2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报告提纲</a:t>
            </a:r>
          </a:p>
        </p:txBody>
      </p:sp>
      <p:grpSp>
        <p:nvGrpSpPr>
          <p:cNvPr id="335" name="组合 3"/>
          <p:cNvGrpSpPr/>
          <p:nvPr/>
        </p:nvGrpSpPr>
        <p:grpSpPr>
          <a:xfrm>
            <a:off x="5724128" y="3963358"/>
            <a:ext cx="2894861" cy="2383019"/>
            <a:chOff x="0" y="0"/>
            <a:chExt cx="2894860" cy="2383018"/>
          </a:xfrm>
        </p:grpSpPr>
        <p:sp>
          <p:nvSpPr>
            <p:cNvPr id="333" name="矩形 9"/>
            <p:cNvSpPr txBox="1"/>
            <p:nvPr/>
          </p:nvSpPr>
          <p:spPr>
            <a:xfrm>
              <a:off x="-1" y="1935980"/>
              <a:ext cx="2894862" cy="447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lnSpc>
                  <a:spcPct val="150000"/>
                </a:lnSpc>
                <a:defRPr b="1" sz="2000">
                  <a:solidFill>
                    <a:srgbClr val="0066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需求联接、智能释放</a:t>
              </a:r>
            </a:p>
          </p:txBody>
        </p:sp>
        <p:pic>
          <p:nvPicPr>
            <p:cNvPr id="334" name="图片 1" descr="图片 1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0362" y="0"/>
              <a:ext cx="2658599" cy="1935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6" name="内容占位符 2"/>
          <p:cNvSpPr txBox="1"/>
          <p:nvPr>
            <p:ph type="body" sz="half" idx="1"/>
          </p:nvPr>
        </p:nvSpPr>
        <p:spPr>
          <a:xfrm>
            <a:off x="1331593" y="1268729"/>
            <a:ext cx="3759203" cy="37084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一、背景动机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二、系统展示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三、研究成果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四、未来展望</a:t>
            </a:r>
          </a:p>
        </p:txBody>
      </p:sp>
      <p:sp>
        <p:nvSpPr>
          <p:cNvPr id="337" name="左箭头 12"/>
          <p:cNvSpPr/>
          <p:nvPr/>
        </p:nvSpPr>
        <p:spPr>
          <a:xfrm>
            <a:off x="4817941" y="3917093"/>
            <a:ext cx="792090" cy="484634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505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未来展望</a:t>
            </a:r>
          </a:p>
        </p:txBody>
      </p:sp>
      <p:sp>
        <p:nvSpPr>
          <p:cNvPr id="342" name="内容占位符 2"/>
          <p:cNvSpPr txBox="1"/>
          <p:nvPr/>
        </p:nvSpPr>
        <p:spPr>
          <a:xfrm>
            <a:off x="251518" y="980727"/>
            <a:ext cx="8784980" cy="293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342900" indent="-342900">
              <a:spcBef>
                <a:spcPts val="800"/>
              </a:spcBef>
              <a:buClr>
                <a:srgbClr val="003366"/>
              </a:buClr>
              <a:buSzPct val="100000"/>
              <a:buFont typeface="Helvetica"/>
              <a:buChar char="❖"/>
              <a:defRPr b="1" sz="36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平台的推广</a:t>
            </a:r>
          </a:p>
          <a:p>
            <a:pPr marL="342900" indent="-342900">
              <a:spcBef>
                <a:spcPts val="800"/>
              </a:spcBef>
              <a:buClr>
                <a:srgbClr val="003366"/>
              </a:buClr>
              <a:buSzPct val="100000"/>
              <a:buFont typeface="Helvetica"/>
              <a:buChar char="❖"/>
              <a:defRPr b="1" sz="36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囊括更多的优秀开源项目</a:t>
            </a:r>
          </a:p>
          <a:p>
            <a:pPr marL="342900" indent="-342900">
              <a:spcBef>
                <a:spcPts val="800"/>
              </a:spcBef>
              <a:buClr>
                <a:srgbClr val="003366"/>
              </a:buClr>
              <a:buSzPct val="100000"/>
              <a:buFont typeface="Helvetica"/>
              <a:buChar char="❖"/>
              <a:defRPr b="1" sz="36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完善激励机制</a:t>
            </a:r>
          </a:p>
          <a:p>
            <a:pPr marL="342900" indent="-342900">
              <a:spcBef>
                <a:spcPts val="800"/>
              </a:spcBef>
              <a:buClr>
                <a:srgbClr val="003366"/>
              </a:buClr>
              <a:buSzPct val="100000"/>
              <a:buFont typeface="Helvetica"/>
              <a:buChar char="❖"/>
              <a:defRPr b="1" sz="36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完善智能化服务机制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4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矩形 4"/>
          <p:cNvSpPr txBox="1"/>
          <p:nvPr/>
        </p:nvSpPr>
        <p:spPr>
          <a:xfrm>
            <a:off x="3400926" y="1988840"/>
            <a:ext cx="2418416" cy="15138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38100" dir="5400000">
              <a:srgbClr val="FF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8000">
                <a:ln w="12700">
                  <a:solidFill>
                    <a:srgbClr val="000000"/>
                  </a:solidFill>
                </a:ln>
                <a:solidFill>
                  <a:srgbClr val="FF0000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pPr/>
            <a:r>
              <a:t>谢 谢</a:t>
            </a:r>
          </a:p>
        </p:txBody>
      </p:sp>
      <p:sp>
        <p:nvSpPr>
          <p:cNvPr id="347" name="矩形 1"/>
          <p:cNvSpPr txBox="1"/>
          <p:nvPr/>
        </p:nvSpPr>
        <p:spPr>
          <a:xfrm>
            <a:off x="1376099" y="5611752"/>
            <a:ext cx="6468071" cy="421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z="2400">
                <a:solidFill>
                  <a:srgbClr val="005BA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http://codepedia.trustie.net/</a:t>
            </a:r>
          </a:p>
        </p:txBody>
      </p:sp>
      <p:pic>
        <p:nvPicPr>
          <p:cNvPr id="348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58096" y="3429000"/>
            <a:ext cx="2066034" cy="2066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灯片编号占位符 3"/>
          <p:cNvSpPr txBox="1"/>
          <p:nvPr>
            <p:ph type="sldNum" sz="quarter" idx="4294967295"/>
          </p:nvPr>
        </p:nvSpPr>
        <p:spPr>
          <a:xfrm>
            <a:off x="8446472" y="163785"/>
            <a:ext cx="504058" cy="221953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91" name="组合 15"/>
          <p:cNvGrpSpPr/>
          <p:nvPr/>
        </p:nvGrpSpPr>
        <p:grpSpPr>
          <a:xfrm>
            <a:off x="8383333" y="145659"/>
            <a:ext cx="633415" cy="559335"/>
            <a:chOff x="0" y="0"/>
            <a:chExt cx="633414" cy="559333"/>
          </a:xfrm>
        </p:grpSpPr>
        <p:sp>
          <p:nvSpPr>
            <p:cNvPr id="89" name="圆角矩形 16"/>
            <p:cNvSpPr/>
            <p:nvPr/>
          </p:nvSpPr>
          <p:spPr>
            <a:xfrm>
              <a:off x="47234" y="-1"/>
              <a:ext cx="538947" cy="471201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90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208508"/>
              <a:ext cx="633415" cy="350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2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报告提纲</a:t>
            </a:r>
          </a:p>
        </p:txBody>
      </p:sp>
      <p:grpSp>
        <p:nvGrpSpPr>
          <p:cNvPr id="95" name="组合 3"/>
          <p:cNvGrpSpPr/>
          <p:nvPr/>
        </p:nvGrpSpPr>
        <p:grpSpPr>
          <a:xfrm>
            <a:off x="5724128" y="3963358"/>
            <a:ext cx="2894861" cy="2383019"/>
            <a:chOff x="0" y="0"/>
            <a:chExt cx="2894860" cy="2383018"/>
          </a:xfrm>
        </p:grpSpPr>
        <p:sp>
          <p:nvSpPr>
            <p:cNvPr id="93" name="矩形 9"/>
            <p:cNvSpPr txBox="1"/>
            <p:nvPr/>
          </p:nvSpPr>
          <p:spPr>
            <a:xfrm>
              <a:off x="-1" y="1935980"/>
              <a:ext cx="2894862" cy="447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lnSpc>
                  <a:spcPct val="150000"/>
                </a:lnSpc>
                <a:defRPr b="1" sz="2000">
                  <a:solidFill>
                    <a:srgbClr val="0066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需求联接、智能释放</a:t>
              </a:r>
            </a:p>
          </p:txBody>
        </p:sp>
        <p:pic>
          <p:nvPicPr>
            <p:cNvPr id="94" name="图片 1" descr="图片 1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0362" y="0"/>
              <a:ext cx="2658599" cy="1935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6" name="内容占位符 2"/>
          <p:cNvSpPr txBox="1"/>
          <p:nvPr>
            <p:ph type="body" sz="half" idx="1"/>
          </p:nvPr>
        </p:nvSpPr>
        <p:spPr>
          <a:xfrm>
            <a:off x="1331593" y="1268729"/>
            <a:ext cx="3759203" cy="37084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一、背景动机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二、系统展示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三、研究成果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四、未来展望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灯片编号占位符 3"/>
          <p:cNvSpPr txBox="1"/>
          <p:nvPr>
            <p:ph type="sldNum" sz="quarter" idx="4294967295"/>
          </p:nvPr>
        </p:nvSpPr>
        <p:spPr>
          <a:xfrm>
            <a:off x="8446472" y="163785"/>
            <a:ext cx="504058" cy="221953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103" name="组合 15"/>
          <p:cNvGrpSpPr/>
          <p:nvPr/>
        </p:nvGrpSpPr>
        <p:grpSpPr>
          <a:xfrm>
            <a:off x="8383333" y="145659"/>
            <a:ext cx="633415" cy="559335"/>
            <a:chOff x="0" y="0"/>
            <a:chExt cx="633414" cy="559333"/>
          </a:xfrm>
        </p:grpSpPr>
        <p:sp>
          <p:nvSpPr>
            <p:cNvPr id="101" name="圆角矩形 16"/>
            <p:cNvSpPr/>
            <p:nvPr/>
          </p:nvSpPr>
          <p:spPr>
            <a:xfrm>
              <a:off x="47234" y="-1"/>
              <a:ext cx="538947" cy="471201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102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208508"/>
              <a:ext cx="633415" cy="350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4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报告提纲</a:t>
            </a:r>
          </a:p>
        </p:txBody>
      </p:sp>
      <p:grpSp>
        <p:nvGrpSpPr>
          <p:cNvPr id="107" name="组合 3"/>
          <p:cNvGrpSpPr/>
          <p:nvPr/>
        </p:nvGrpSpPr>
        <p:grpSpPr>
          <a:xfrm>
            <a:off x="5724128" y="3963358"/>
            <a:ext cx="2894861" cy="2383019"/>
            <a:chOff x="0" y="0"/>
            <a:chExt cx="2894860" cy="2383018"/>
          </a:xfrm>
        </p:grpSpPr>
        <p:sp>
          <p:nvSpPr>
            <p:cNvPr id="105" name="矩形 9"/>
            <p:cNvSpPr txBox="1"/>
            <p:nvPr/>
          </p:nvSpPr>
          <p:spPr>
            <a:xfrm>
              <a:off x="-1" y="1935980"/>
              <a:ext cx="2894862" cy="447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lnSpc>
                  <a:spcPct val="150000"/>
                </a:lnSpc>
                <a:defRPr b="1" sz="2000">
                  <a:solidFill>
                    <a:srgbClr val="0066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需求联接、智能释放</a:t>
              </a:r>
            </a:p>
          </p:txBody>
        </p:sp>
        <p:pic>
          <p:nvPicPr>
            <p:cNvPr id="106" name="图片 1" descr="图片 1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0362" y="0"/>
              <a:ext cx="2658599" cy="1935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8" name="内容占位符 2"/>
          <p:cNvSpPr txBox="1"/>
          <p:nvPr>
            <p:ph type="body" sz="half" idx="1"/>
          </p:nvPr>
        </p:nvSpPr>
        <p:spPr>
          <a:xfrm>
            <a:off x="1331593" y="1268729"/>
            <a:ext cx="3759203" cy="37084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一、背景动机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二、系统展示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三、研究成果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四、未来展望</a:t>
            </a:r>
          </a:p>
        </p:txBody>
      </p:sp>
      <p:sp>
        <p:nvSpPr>
          <p:cNvPr id="109" name="左箭头 12"/>
          <p:cNvSpPr/>
          <p:nvPr/>
        </p:nvSpPr>
        <p:spPr>
          <a:xfrm>
            <a:off x="4800586" y="1389512"/>
            <a:ext cx="792090" cy="484634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505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标题 1"/>
          <p:cNvSpPr txBox="1"/>
          <p:nvPr>
            <p:ph type="title"/>
          </p:nvPr>
        </p:nvSpPr>
        <p:spPr>
          <a:xfrm>
            <a:off x="468311" y="-1"/>
            <a:ext cx="6984011" cy="764706"/>
          </a:xfrm>
          <a:prstGeom prst="rect">
            <a:avLst/>
          </a:prstGeom>
        </p:spPr>
        <p:txBody>
          <a:bodyPr/>
          <a:lstStyle/>
          <a:p>
            <a:pPr/>
            <a:r>
              <a:t>开源提供了海量可复用软件资源</a:t>
            </a:r>
          </a:p>
        </p:txBody>
      </p:sp>
      <p:graphicFrame>
        <p:nvGraphicFramePr>
          <p:cNvPr id="114" name="表格 3"/>
          <p:cNvGraphicFramePr/>
          <p:nvPr/>
        </p:nvGraphicFramePr>
        <p:xfrm>
          <a:off x="5402674" y="2257555"/>
          <a:ext cx="3261818" cy="305265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04917"/>
                <a:gridCol w="1484199"/>
                <a:gridCol w="1272701"/>
              </a:tblGrid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序号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编程语言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文件大小（GB）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C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6638.86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JavaScript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1253.65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3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PHP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508.86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4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C++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486.55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5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Java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262.40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6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HTML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246.50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7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Python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152.52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8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CSS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152.20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9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Assembly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143.09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10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C#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116.98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11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Objective-C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58.08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12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Go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49.11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13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Ruby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34.09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14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TypeScript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33.14 </a:t>
                      </a:r>
                    </a:p>
                  </a:txBody>
                  <a:tcPr marL="9525" marR="9525" marT="9525" marB="9525" anchor="ctr" anchorCtr="0" horzOverflow="overflow"/>
                </a:tc>
              </a:tr>
              <a:tr h="19079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15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Shell</a:t>
                      </a:r>
                    </a:p>
                  </a:txBody>
                  <a:tcPr marL="9525" marR="9525" marT="9525" marB="9525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100"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30.29 </a:t>
                      </a:r>
                    </a:p>
                  </a:txBody>
                  <a:tcPr marL="9525" marR="9525" marT="9525" marB="9525" anchor="ctr" anchorCtr="0" horzOverflow="overflow"/>
                </a:tc>
              </a:tr>
            </a:tbl>
          </a:graphicData>
        </a:graphic>
      </p:graphicFrame>
      <p:sp>
        <p:nvSpPr>
          <p:cNvPr id="115" name="矩形 5"/>
          <p:cNvSpPr txBox="1"/>
          <p:nvPr/>
        </p:nvSpPr>
        <p:spPr>
          <a:xfrm>
            <a:off x="650143" y="5125546"/>
            <a:ext cx="4082932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GitHub社区中版本库数量变化</a:t>
            </a:r>
          </a:p>
        </p:txBody>
      </p:sp>
      <p:sp>
        <p:nvSpPr>
          <p:cNvPr id="116" name="内容占位符 2"/>
          <p:cNvSpPr txBox="1"/>
          <p:nvPr>
            <p:ph type="body" sz="quarter" idx="1"/>
          </p:nvPr>
        </p:nvSpPr>
        <p:spPr>
          <a:xfrm>
            <a:off x="434890" y="872716"/>
            <a:ext cx="8229601" cy="1440162"/>
          </a:xfrm>
          <a:prstGeom prst="rect">
            <a:avLst/>
          </a:prstGeom>
        </p:spPr>
        <p:txBody>
          <a:bodyPr/>
          <a:lstStyle/>
          <a:p>
            <a:pPr algn="just">
              <a:spcBef>
                <a:spcPts val="600"/>
              </a:spcBef>
              <a:buFont typeface="Arial"/>
              <a:buChar char="♦"/>
              <a:defRPr b="1" sz="28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开源开发数据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 lvl="1" marL="742950" indent="-285750" algn="just">
              <a:spcBef>
                <a:spcPts val="400"/>
              </a:spcBef>
              <a:buFont typeface="Arial"/>
              <a:buChar char="−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代码行数超过</a:t>
            </a:r>
            <a:r>
              <a:rPr>
                <a:solidFill>
                  <a:srgbClr val="FF0000"/>
                </a:solidFill>
                <a:latin typeface="+mn-lt"/>
                <a:ea typeface="+mn-ea"/>
                <a:cs typeface="+mn-cs"/>
                <a:sym typeface="Arial"/>
              </a:rPr>
              <a:t>5300</a:t>
            </a:r>
            <a:r>
              <a:rPr>
                <a:solidFill>
                  <a:srgbClr val="FF0000"/>
                </a:solidFill>
              </a:rPr>
              <a:t>亿</a:t>
            </a:r>
            <a:r>
              <a:t>，代码文件超过</a:t>
            </a:r>
            <a:r>
              <a:rPr>
                <a:solidFill>
                  <a:srgbClr val="FF0000"/>
                </a:solidFill>
                <a:latin typeface="+mn-lt"/>
                <a:ea typeface="+mn-ea"/>
                <a:cs typeface="+mn-cs"/>
                <a:sym typeface="Arial"/>
              </a:rPr>
              <a:t>16TB</a:t>
            </a:r>
            <a:endParaRPr>
              <a:solidFill>
                <a:srgbClr val="FF0000"/>
              </a:solidFill>
              <a:latin typeface="+mn-lt"/>
              <a:ea typeface="+mn-ea"/>
              <a:cs typeface="+mn-cs"/>
              <a:sym typeface="Arial"/>
            </a:endParaRPr>
          </a:p>
          <a:p>
            <a:pPr lvl="1" marL="742950" indent="-285750" algn="just">
              <a:spcBef>
                <a:spcPts val="400"/>
              </a:spcBef>
              <a:buFont typeface="Arial"/>
              <a:buChar char="−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开发语言超过</a:t>
            </a:r>
            <a:r>
              <a:rPr>
                <a:solidFill>
                  <a:srgbClr val="FF0000"/>
                </a:solidFill>
                <a:latin typeface="+mn-lt"/>
                <a:ea typeface="+mn-ea"/>
                <a:cs typeface="+mn-cs"/>
                <a:sym typeface="Arial"/>
              </a:rPr>
              <a:t>321</a:t>
            </a:r>
            <a:r>
              <a:rPr>
                <a:solidFill>
                  <a:srgbClr val="FF0000"/>
                </a:solidFill>
              </a:rPr>
              <a:t>种</a:t>
            </a:r>
          </a:p>
        </p:txBody>
      </p:sp>
      <p:grpSp>
        <p:nvGrpSpPr>
          <p:cNvPr id="119" name="圆角矩形 8"/>
          <p:cNvGrpSpPr/>
          <p:nvPr/>
        </p:nvGrpSpPr>
        <p:grpSpPr>
          <a:xfrm>
            <a:off x="434890" y="5572490"/>
            <a:ext cx="8444237" cy="955039"/>
            <a:chOff x="0" y="0"/>
            <a:chExt cx="8444236" cy="955038"/>
          </a:xfrm>
        </p:grpSpPr>
        <p:sp>
          <p:nvSpPr>
            <p:cNvPr id="117" name="矩形"/>
            <p:cNvSpPr/>
            <p:nvPr/>
          </p:nvSpPr>
          <p:spPr>
            <a:xfrm>
              <a:off x="0" y="16747"/>
              <a:ext cx="8444237" cy="921549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19050" cap="flat">
              <a:solidFill>
                <a:srgbClr val="C0000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2000"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118" name="开源30多年代码文明即将超越人类5000年文字文明…"/>
            <p:cNvSpPr txBox="1"/>
            <p:nvPr/>
          </p:nvSpPr>
          <p:spPr>
            <a:xfrm>
              <a:off x="0" y="0"/>
              <a:ext cx="8444237" cy="9550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>
                <a:defRPr b="1" sz="2800">
                  <a:solidFill>
                    <a:srgbClr val="C000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开源30多年代码文明即将超越人类5000年文字文明</a:t>
              </a:r>
            </a:p>
            <a:p>
              <a:pPr algn="ctr">
                <a:defRPr b="1" sz="2000"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Google统计：全球总共约有1.3亿册藏书（23T）</a:t>
              </a:r>
            </a:p>
          </p:txBody>
        </p:sp>
      </p:grpSp>
      <p:graphicFrame>
        <p:nvGraphicFramePr>
          <p:cNvPr id="120" name="图表 12"/>
          <p:cNvGraphicFramePr/>
          <p:nvPr/>
        </p:nvGraphicFramePr>
        <p:xfrm>
          <a:off x="693988" y="2375925"/>
          <a:ext cx="4106236" cy="2495596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标题 1"/>
          <p:cNvSpPr txBox="1"/>
          <p:nvPr>
            <p:ph type="title"/>
          </p:nvPr>
        </p:nvSpPr>
        <p:spPr>
          <a:xfrm>
            <a:off x="468313" y="-1"/>
            <a:ext cx="6047903" cy="764706"/>
          </a:xfrm>
          <a:prstGeom prst="rect">
            <a:avLst/>
          </a:prstGeom>
        </p:spPr>
        <p:txBody>
          <a:bodyPr/>
          <a:lstStyle/>
          <a:p>
            <a:pPr/>
            <a:r>
              <a:t>开源检索与复用面临的问题</a:t>
            </a:r>
          </a:p>
        </p:txBody>
      </p:sp>
      <p:graphicFrame>
        <p:nvGraphicFramePr>
          <p:cNvPr id="125" name="表格 9"/>
          <p:cNvGraphicFramePr/>
          <p:nvPr/>
        </p:nvGraphicFramePr>
        <p:xfrm>
          <a:off x="-234" y="1345432"/>
          <a:ext cx="4860034" cy="361901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1037716"/>
                <a:gridCol w="936116"/>
                <a:gridCol w="798311"/>
                <a:gridCol w="1105353"/>
                <a:gridCol w="982535"/>
              </a:tblGrid>
              <a:tr h="51423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  <a:latin typeface="黑体"/>
                          <a:ea typeface="黑体"/>
                          <a:cs typeface="黑体"/>
                          <a:sym typeface="黑体"/>
                        </a:rPr>
                        <a:t>项目名称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  <a:latin typeface="黑体"/>
                          <a:ea typeface="黑体"/>
                          <a:cs typeface="黑体"/>
                          <a:sym typeface="黑体"/>
                        </a:rPr>
                        <a:t>开发语言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GitHub Star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  <a:latin typeface="黑体"/>
                          <a:ea typeface="黑体"/>
                          <a:cs typeface="黑体"/>
                          <a:sym typeface="黑体"/>
                        </a:rPr>
                        <a:t>代码行数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400">
                          <a:solidFill>
                            <a:srgbClr val="161645"/>
                          </a:solidFill>
                          <a:latin typeface="黑体"/>
                          <a:ea typeface="黑体"/>
                          <a:cs typeface="黑体"/>
                          <a:sym typeface="黑体"/>
                        </a:defRPr>
                      </a:pPr>
                      <a:r>
                        <a:t>代码</a:t>
                      </a:r>
                      <a:endParaRPr b="1"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 defTabSz="457200">
                        <a:defRPr sz="1400">
                          <a:solidFill>
                            <a:srgbClr val="161645"/>
                          </a:solidFill>
                          <a:latin typeface="黑体"/>
                          <a:ea typeface="黑体"/>
                          <a:cs typeface="黑体"/>
                          <a:sym typeface="黑体"/>
                        </a:defRPr>
                      </a:pPr>
                      <a:r>
                        <a:t>注释率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</a:tr>
              <a:tr h="410213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Redis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C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21,216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83,233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23.7%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</a:tr>
              <a:tr h="40047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cocos2d-x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C++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9,370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461,685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8.3%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</a:tr>
              <a:tr h="46338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Hadoop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Java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2,724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1,217,655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13.1%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</a:tr>
              <a:tr h="46338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blueprints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Java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1,229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33,356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8.6%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</a:tr>
              <a:tr h="46338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Tensorflow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Python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41,445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300,864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9.2%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</a:tr>
              <a:tr h="440573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hebel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Python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1,149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10,040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8.1%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F3F9FA"/>
                    </a:solidFill>
                  </a:tcPr>
                </a:tc>
              </a:tr>
              <a:tr h="463381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161645"/>
                          </a:solidFill>
                        </a:rPr>
                        <a:t>jQuery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JavaScript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42,825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solidFill>
                            <a:srgbClr val="161645"/>
                          </a:solidFill>
                        </a:rPr>
                        <a:t>42,300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0000"/>
                          </a:solidFill>
                        </a:rPr>
                        <a:t>12.0%</a:t>
                      </a:r>
                    </a:p>
                  </a:txBody>
                  <a:tcPr marL="45720" marR="45720" marT="45720" marB="45720" anchor="ctr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7F3F4"/>
                    </a:solidFill>
                  </a:tcPr>
                </a:tc>
              </a:tr>
            </a:tbl>
          </a:graphicData>
        </a:graphic>
      </p:graphicFrame>
      <p:pic>
        <p:nvPicPr>
          <p:cNvPr id="126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51048" y="1307853"/>
            <a:ext cx="4293185" cy="242386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" name="组合 19"/>
          <p:cNvGrpSpPr/>
          <p:nvPr/>
        </p:nvGrpSpPr>
        <p:grpSpPr>
          <a:xfrm>
            <a:off x="1030847" y="5540361"/>
            <a:ext cx="7350752" cy="651273"/>
            <a:chOff x="0" y="0"/>
            <a:chExt cx="7350751" cy="651271"/>
          </a:xfrm>
        </p:grpSpPr>
        <p:sp>
          <p:nvSpPr>
            <p:cNvPr id="127" name="矩形 20"/>
            <p:cNvSpPr/>
            <p:nvPr/>
          </p:nvSpPr>
          <p:spPr>
            <a:xfrm>
              <a:off x="47117" y="0"/>
              <a:ext cx="7272809" cy="651273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28" name="文本框 21"/>
            <p:cNvSpPr txBox="1"/>
            <p:nvPr/>
          </p:nvSpPr>
          <p:spPr>
            <a:xfrm>
              <a:off x="-1" y="82192"/>
              <a:ext cx="7350752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b="1" sz="2400">
                  <a:solidFill>
                    <a:srgbClr val="C000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提供准确完善的代码注释对代码检索与复用非常重要</a:t>
              </a:r>
            </a:p>
          </p:txBody>
        </p:sp>
      </p:grpSp>
      <p:pic>
        <p:nvPicPr>
          <p:cNvPr id="130" name="图片 28" descr="图片 2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60264" y="2665420"/>
            <a:ext cx="4283970" cy="237899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7" name="组合 26"/>
          <p:cNvGrpSpPr/>
          <p:nvPr/>
        </p:nvGrpSpPr>
        <p:grpSpPr>
          <a:xfrm>
            <a:off x="1013934" y="2627132"/>
            <a:ext cx="6807950" cy="1209109"/>
            <a:chOff x="0" y="0"/>
            <a:chExt cx="6807948" cy="1209108"/>
          </a:xfrm>
        </p:grpSpPr>
        <p:sp>
          <p:nvSpPr>
            <p:cNvPr id="131" name="矩形 7"/>
            <p:cNvSpPr/>
            <p:nvPr/>
          </p:nvSpPr>
          <p:spPr>
            <a:xfrm>
              <a:off x="-1" y="0"/>
              <a:ext cx="6807948" cy="1137356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3">
                  <a:lumOff val="38860"/>
                </a:scheme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grpSp>
          <p:nvGrpSpPr>
            <p:cNvPr id="136" name="组合 6"/>
            <p:cNvGrpSpPr/>
            <p:nvPr/>
          </p:nvGrpSpPr>
          <p:grpSpPr>
            <a:xfrm>
              <a:off x="-1" y="0"/>
              <a:ext cx="6807950" cy="1209109"/>
              <a:chOff x="0" y="0"/>
              <a:chExt cx="6807948" cy="1209108"/>
            </a:xfrm>
          </p:grpSpPr>
          <p:pic>
            <p:nvPicPr>
              <p:cNvPr id="132" name="图片 22" descr="图片 22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2363"/>
                <a:ext cx="1134994" cy="113499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35" name="组合 23"/>
              <p:cNvGrpSpPr/>
              <p:nvPr/>
            </p:nvGrpSpPr>
            <p:grpSpPr>
              <a:xfrm>
                <a:off x="1139626" y="0"/>
                <a:ext cx="5668323" cy="1209109"/>
                <a:chOff x="0" y="0"/>
                <a:chExt cx="5668322" cy="1209108"/>
              </a:xfrm>
            </p:grpSpPr>
            <p:sp>
              <p:nvSpPr>
                <p:cNvPr id="133" name="矩形 24"/>
                <p:cNvSpPr/>
                <p:nvPr/>
              </p:nvSpPr>
              <p:spPr>
                <a:xfrm>
                  <a:off x="-1" y="-1"/>
                  <a:ext cx="5668324" cy="1137359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ctr">
                  <a:noAutofit/>
                </a:bodyPr>
                <a:lstStyle/>
                <a:p>
                  <a:pPr algn="ctr">
                    <a:defRPr sz="1600">
                      <a:solidFill>
                        <a:srgbClr val="FFFFFF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defRPr>
                  </a:pPr>
                </a:p>
              </p:txBody>
            </p:sp>
            <p:sp>
              <p:nvSpPr>
                <p:cNvPr id="134" name="文本框 25"/>
                <p:cNvSpPr txBox="1"/>
                <p:nvPr/>
              </p:nvSpPr>
              <p:spPr>
                <a:xfrm>
                  <a:off x="167304" y="101670"/>
                  <a:ext cx="5333714" cy="110743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8" tIns="45718" rIns="45718" bIns="45718" numCol="1" anchor="t">
                  <a:spAutoFit/>
                </a:bodyPr>
                <a:lstStyle>
                  <a:lvl1pPr algn="ctr">
                    <a:defRPr b="1" sz="2800">
                      <a:solidFill>
                        <a:srgbClr val="C00000"/>
                      </a:solidFill>
                      <a:latin typeface="微软雅黑"/>
                      <a:ea typeface="微软雅黑"/>
                      <a:cs typeface="微软雅黑"/>
                      <a:sym typeface="微软雅黑"/>
                    </a:defRPr>
                  </a:lvl1pPr>
                </a:lstStyle>
                <a:p>
                  <a:pPr/>
                  <a:r>
                    <a:t>超过5000亿行的代码，谁愿意来标注，谁能进行标注？</a:t>
                  </a:r>
                </a:p>
              </p:txBody>
            </p:sp>
          </p:grpSp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4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8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xit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0" grpId="2"/>
      <p:bldP build="whole" bldLvl="1" animBg="1" rev="0" advAuto="0" spid="125" grpId="3"/>
      <p:bldP build="whole" bldLvl="1" animBg="1" rev="0" advAuto="0" spid="137" grpId="6"/>
      <p:bldP build="whole" bldLvl="1" animBg="1" rev="0" advAuto="0" spid="126" grpId="1"/>
      <p:bldP build="whole" bldLvl="1" animBg="1" rev="0" advAuto="0" spid="129" grpId="4"/>
      <p:bldP build="whole" bldLvl="1" animBg="1" rev="0" advAuto="0" spid="129" grpId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来自ImageNet的启发"/>
          <p:cNvSpPr txBox="1"/>
          <p:nvPr>
            <p:ph type="title"/>
          </p:nvPr>
        </p:nvSpPr>
        <p:spPr>
          <a:xfrm>
            <a:off x="218286" y="-2036"/>
            <a:ext cx="8229601" cy="764707"/>
          </a:xfrm>
          <a:prstGeom prst="rect">
            <a:avLst/>
          </a:prstGeom>
        </p:spPr>
        <p:txBody>
          <a:bodyPr/>
          <a:lstStyle/>
          <a:p>
            <a:pPr/>
            <a:r>
              <a:t>来自ImageNet的启发</a:t>
            </a:r>
          </a:p>
        </p:txBody>
      </p:sp>
      <p:sp>
        <p:nvSpPr>
          <p:cNvPr id="142" name="通过亚马逊 mechanical turk 平台，来自 167 个国家的 4 万 9 千名工作者用 3 年2007-2010）努力成就了 ImageNet。…"/>
          <p:cNvSpPr txBox="1"/>
          <p:nvPr>
            <p:ph type="body" idx="1"/>
          </p:nvPr>
        </p:nvSpPr>
        <p:spPr>
          <a:xfrm>
            <a:off x="457199" y="1038999"/>
            <a:ext cx="8229601" cy="5199858"/>
          </a:xfrm>
          <a:prstGeom prst="rect">
            <a:avLst/>
          </a:prstGeom>
        </p:spPr>
        <p:txBody>
          <a:bodyPr/>
          <a:lstStyle/>
          <a:p>
            <a:pPr marL="342899" indent="-342899" algn="just">
              <a:spcBef>
                <a:spcPts val="600"/>
              </a:spcBef>
              <a:buFont typeface="Arial"/>
              <a:buChar char="♦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通过亚马逊 mechanical turk 平台，来自 167 个国家的 4 万 9 千名工作者用 3 年2007-2010）努力成就了 ImageNet。</a:t>
            </a:r>
          </a:p>
          <a:p>
            <a:pPr marL="342899" indent="-342899" algn="just">
              <a:spcBef>
                <a:spcPts val="600"/>
              </a:spcBef>
              <a:buFont typeface="Arial"/>
              <a:buChar char="♦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标注的任务太巨大了，我们也可以借助众包来标注，用户在阅读代码的同时可以给代码进行标注，从而扩充代码标注的数量。</a:t>
            </a:r>
          </a:p>
        </p:txBody>
      </p:sp>
      <p:sp>
        <p:nvSpPr>
          <p:cNvPr id="143" name="幻灯片编号"/>
          <p:cNvSpPr txBox="1"/>
          <p:nvPr>
            <p:ph type="sldNum" sz="quarter" idx="4294967295"/>
          </p:nvPr>
        </p:nvSpPr>
        <p:spPr>
          <a:xfrm>
            <a:off x="8926848" y="6477000"/>
            <a:ext cx="217149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4" name="imagenet.jpg" descr="imagene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2736" y="3231006"/>
            <a:ext cx="4159501" cy="1663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codepedia.png" descr="codep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69534" y="4022585"/>
            <a:ext cx="2985845" cy="5043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灯片编号占位符 3"/>
          <p:cNvSpPr txBox="1"/>
          <p:nvPr>
            <p:ph type="sldNum" sz="quarter" idx="4294967295"/>
          </p:nvPr>
        </p:nvSpPr>
        <p:spPr>
          <a:xfrm>
            <a:off x="8446472" y="163785"/>
            <a:ext cx="504058" cy="221953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/>
          <a:lstStyle>
            <a:lvl1pPr algn="ctr">
              <a:defRPr b="1">
                <a:solidFill>
                  <a:srgbClr val="B2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152" name="组合 15"/>
          <p:cNvGrpSpPr/>
          <p:nvPr/>
        </p:nvGrpSpPr>
        <p:grpSpPr>
          <a:xfrm>
            <a:off x="8383333" y="145659"/>
            <a:ext cx="633415" cy="559335"/>
            <a:chOff x="0" y="0"/>
            <a:chExt cx="633414" cy="559333"/>
          </a:xfrm>
        </p:grpSpPr>
        <p:sp>
          <p:nvSpPr>
            <p:cNvPr id="150" name="圆角矩形 16"/>
            <p:cNvSpPr/>
            <p:nvPr/>
          </p:nvSpPr>
          <p:spPr>
            <a:xfrm>
              <a:off x="47234" y="-1"/>
              <a:ext cx="538947" cy="471201"/>
            </a:xfrm>
            <a:prstGeom prst="roundRect">
              <a:avLst>
                <a:gd name="adj" fmla="val 2931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1" sz="1600">
                  <a:solidFill>
                    <a:srgbClr val="B20000"/>
                  </a:solidFill>
                </a:defRPr>
              </a:pPr>
            </a:p>
          </p:txBody>
        </p:sp>
        <p:pic>
          <p:nvPicPr>
            <p:cNvPr id="151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208508"/>
              <a:ext cx="633415" cy="350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3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报告提纲</a:t>
            </a:r>
          </a:p>
        </p:txBody>
      </p:sp>
      <p:grpSp>
        <p:nvGrpSpPr>
          <p:cNvPr id="156" name="组合 3"/>
          <p:cNvGrpSpPr/>
          <p:nvPr/>
        </p:nvGrpSpPr>
        <p:grpSpPr>
          <a:xfrm>
            <a:off x="5724128" y="3963358"/>
            <a:ext cx="2894861" cy="2383019"/>
            <a:chOff x="0" y="0"/>
            <a:chExt cx="2894860" cy="2383018"/>
          </a:xfrm>
        </p:grpSpPr>
        <p:sp>
          <p:nvSpPr>
            <p:cNvPr id="154" name="矩形 9"/>
            <p:cNvSpPr txBox="1"/>
            <p:nvPr/>
          </p:nvSpPr>
          <p:spPr>
            <a:xfrm>
              <a:off x="-1" y="1935980"/>
              <a:ext cx="2894862" cy="447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lnSpc>
                  <a:spcPct val="150000"/>
                </a:lnSpc>
                <a:defRPr b="1" sz="2000">
                  <a:solidFill>
                    <a:srgbClr val="006600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需求联接、智能释放</a:t>
              </a:r>
            </a:p>
          </p:txBody>
        </p:sp>
        <p:pic>
          <p:nvPicPr>
            <p:cNvPr id="155" name="图片 1" descr="图片 1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0362" y="0"/>
              <a:ext cx="2658599" cy="1935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7" name="内容占位符 2"/>
          <p:cNvSpPr txBox="1"/>
          <p:nvPr>
            <p:ph type="body" sz="half" idx="1"/>
          </p:nvPr>
        </p:nvSpPr>
        <p:spPr>
          <a:xfrm>
            <a:off x="1331593" y="1268729"/>
            <a:ext cx="3759203" cy="37084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一、背景动机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二、系统展示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三、研究成果</a:t>
            </a:r>
          </a:p>
          <a:p>
            <a:pPr marL="0" indent="0">
              <a:spcBef>
                <a:spcPts val="900"/>
              </a:spcBef>
              <a:buSzTx/>
              <a:buNone/>
              <a:defRPr b="1" sz="4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四、未来展望</a:t>
            </a:r>
          </a:p>
        </p:txBody>
      </p:sp>
      <p:sp>
        <p:nvSpPr>
          <p:cNvPr id="158" name="左箭头 12"/>
          <p:cNvSpPr/>
          <p:nvPr/>
        </p:nvSpPr>
        <p:spPr>
          <a:xfrm>
            <a:off x="4746674" y="2274616"/>
            <a:ext cx="792091" cy="484634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505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系统框架"/>
          <p:cNvSpPr txBox="1"/>
          <p:nvPr>
            <p:ph type="title"/>
          </p:nvPr>
        </p:nvSpPr>
        <p:spPr>
          <a:xfrm>
            <a:off x="468312" y="-1"/>
            <a:ext cx="8229601" cy="764707"/>
          </a:xfrm>
          <a:prstGeom prst="rect">
            <a:avLst/>
          </a:prstGeom>
        </p:spPr>
        <p:txBody>
          <a:bodyPr/>
          <a:lstStyle/>
          <a:p>
            <a:pPr/>
            <a:r>
              <a:t>系统框架</a:t>
            </a:r>
          </a:p>
        </p:txBody>
      </p:sp>
      <p:sp>
        <p:nvSpPr>
          <p:cNvPr id="163" name="幻灯片编号"/>
          <p:cNvSpPr txBox="1"/>
          <p:nvPr>
            <p:ph type="sldNum" sz="quarter" idx="4294967295"/>
          </p:nvPr>
        </p:nvSpPr>
        <p:spPr>
          <a:xfrm>
            <a:off x="8926848" y="6477000"/>
            <a:ext cx="217149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4623" y="998188"/>
            <a:ext cx="9144002" cy="57021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标题 1"/>
          <p:cNvSpPr txBox="1"/>
          <p:nvPr>
            <p:ph type="title"/>
          </p:nvPr>
        </p:nvSpPr>
        <p:spPr>
          <a:xfrm>
            <a:off x="468312" y="-1"/>
            <a:ext cx="8229601" cy="764706"/>
          </a:xfrm>
          <a:prstGeom prst="rect">
            <a:avLst/>
          </a:prstGeom>
        </p:spPr>
        <p:txBody>
          <a:bodyPr/>
          <a:lstStyle/>
          <a:p>
            <a:pPr/>
            <a:r>
              <a:t>功能展示</a:t>
            </a:r>
          </a:p>
        </p:txBody>
      </p:sp>
      <p:sp>
        <p:nvSpPr>
          <p:cNvPr id="169" name="灯片编号占位符 3"/>
          <p:cNvSpPr txBox="1"/>
          <p:nvPr>
            <p:ph type="sldNum" sz="quarter" idx="4294967295"/>
          </p:nvPr>
        </p:nvSpPr>
        <p:spPr>
          <a:xfrm>
            <a:off x="8926849" y="6290102"/>
            <a:ext cx="217149" cy="3133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0" name="文本框 2"/>
          <p:cNvSpPr txBox="1"/>
          <p:nvPr/>
        </p:nvSpPr>
        <p:spPr>
          <a:xfrm>
            <a:off x="57916" y="994931"/>
            <a:ext cx="8432814" cy="80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marL="342899" indent="-342899">
              <a:spcBef>
                <a:spcPts val="600"/>
              </a:spcBef>
              <a:buClr>
                <a:srgbClr val="003366"/>
              </a:buClr>
              <a:buSzPct val="100000"/>
              <a:buChar char="•"/>
              <a:defRPr b="1" sz="2000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Codepedia系统集成了开源项目代码展示、阅读、标注、提问、评论、点赞、反馈等一系列功能。</a:t>
            </a:r>
          </a:p>
        </p:txBody>
      </p:sp>
      <p:pic>
        <p:nvPicPr>
          <p:cNvPr id="171" name="1542731949757372.mp4" descr="1542731949757372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27017" y="1744953"/>
            <a:ext cx="8689966" cy="4888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82992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Navy">
  <a:themeElements>
    <a:clrScheme name="Nav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Navy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Nav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avy">
  <a:themeElements>
    <a:clrScheme name="Nav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Navy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Nav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